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9"/>
  </p:notesMasterIdLst>
  <p:sldIdLst>
    <p:sldId id="306" r:id="rId4"/>
    <p:sldId id="256" r:id="rId5"/>
    <p:sldId id="304" r:id="rId6"/>
    <p:sldId id="305" r:id="rId7"/>
    <p:sldId id="270" r:id="rId8"/>
    <p:sldId id="264" r:id="rId9"/>
    <p:sldId id="331" r:id="rId10"/>
    <p:sldId id="338" r:id="rId11"/>
    <p:sldId id="332" r:id="rId12"/>
    <p:sldId id="326" r:id="rId13"/>
    <p:sldId id="333" r:id="rId14"/>
    <p:sldId id="307" r:id="rId15"/>
    <p:sldId id="336" r:id="rId16"/>
    <p:sldId id="337" r:id="rId17"/>
    <p:sldId id="349" r:id="rId18"/>
    <p:sldId id="348" r:id="rId19"/>
    <p:sldId id="310" r:id="rId20"/>
    <p:sldId id="339" r:id="rId21"/>
    <p:sldId id="313" r:id="rId22"/>
    <p:sldId id="314" r:id="rId23"/>
    <p:sldId id="341" r:id="rId24"/>
    <p:sldId id="316" r:id="rId25"/>
    <p:sldId id="354" r:id="rId26"/>
    <p:sldId id="321" r:id="rId27"/>
    <p:sldId id="353" r:id="rId2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6196" autoAdjust="0"/>
  </p:normalViewPr>
  <p:slideViewPr>
    <p:cSldViewPr>
      <p:cViewPr>
        <p:scale>
          <a:sx n="103" d="100"/>
          <a:sy n="103" d="100"/>
        </p:scale>
        <p:origin x="-102" y="-798"/>
      </p:cViewPr>
      <p:guideLst>
        <p:guide orient="horz" pos="1620"/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3931-D810-4CD9-B948-C1DCD7EF702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97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0362-C326-439E-B06C-9317190801D3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9F57080D-5E08-4D33-8C75-2EAE08241BD9}" type="slidenum">
              <a:rPr lang="zh-TW" altLang="en-US" sz="1200"/>
              <a:pPr algn="r" eaLnBrk="1" hangingPunct="1"/>
              <a:t>24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77074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0362-C326-439E-B06C-9317190801D3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25257"/>
            <a:ext cx="9144000" cy="47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03374"/>
            <a:ext cx="9144000" cy="477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xmlns="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7" y="636208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38324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7" y="636208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6576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9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3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3993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52669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A47-B47A-4B46-9AC2-724FDD76E47E}" type="datetimeFigureOut">
              <a:rPr lang="zh-TW" altLang="en-US" smtClean="0"/>
              <a:t>2021/10/15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64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30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4649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  <p:sldLayoutId id="2147483683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7" r:id="rId2"/>
    <p:sldLayoutId id="2147483678" r:id="rId3"/>
    <p:sldLayoutId id="2147483679" r:id="rId4"/>
    <p:sldLayoutId id="2147483682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 txBox="1">
            <a:spLocks/>
          </p:cNvSpPr>
          <p:nvPr/>
        </p:nvSpPr>
        <p:spPr bwMode="auto">
          <a:xfrm>
            <a:off x="1" y="4775598"/>
            <a:ext cx="7451725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>
              <a:spcBef>
                <a:spcPct val="20000"/>
              </a:spcBef>
              <a:buFont typeface="Arial" charset="0"/>
              <a:buNone/>
            </a:pPr>
            <a:endParaRPr kumimoji="0" lang="en-US" altLang="ko-KR" sz="140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8" name="文字版面配置區 7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1665288" y="627460"/>
            <a:ext cx="7453312" cy="4320778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800" b="1" dirty="0"/>
              <a:t>講師資歷：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1800" b="1" dirty="0"/>
              <a:t>莊明勳老師</a:t>
            </a:r>
            <a:endParaRPr lang="en-US" altLang="zh-TW" sz="1800" b="1" dirty="0"/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/>
              <a:t>國立台北教育大學 教育學系</a:t>
            </a:r>
            <a:endParaRPr lang="en-US" altLang="zh-TW" sz="1800" b="1" dirty="0"/>
          </a:p>
          <a:p>
            <a:pPr marL="5207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/>
              <a:t>特殊兒童輔導策略師</a:t>
            </a:r>
          </a:p>
          <a:p>
            <a:pPr marL="5207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/>
              <a:t>兒童專注力養成訓練師</a:t>
            </a:r>
            <a:endParaRPr lang="en-US" altLang="zh-TW" sz="1800" b="1" dirty="0"/>
          </a:p>
          <a:p>
            <a:pPr marL="5207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 smtClean="0"/>
              <a:t>潛意識療</a:t>
            </a:r>
            <a:r>
              <a:rPr lang="zh-TW" altLang="en-US" sz="1800" b="1" dirty="0"/>
              <a:t>癒專業講師</a:t>
            </a:r>
            <a:endParaRPr lang="en-US" altLang="zh-TW" sz="1800" b="1" dirty="0"/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/>
              <a:t>國際神經語言學</a:t>
            </a:r>
            <a:r>
              <a:rPr lang="en-US" altLang="zh-TW" sz="1800" b="1" dirty="0"/>
              <a:t>(NLP)</a:t>
            </a:r>
            <a:r>
              <a:rPr lang="zh-TW" altLang="en-US" sz="1800" b="1" dirty="0"/>
              <a:t>美國學會專業認證講師</a:t>
            </a:r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/>
              <a:t>企業專業心理顧問   </a:t>
            </a:r>
            <a:r>
              <a:rPr lang="en-US" altLang="zh-TW" sz="1800" b="1" dirty="0"/>
              <a:t>《</a:t>
            </a:r>
            <a:r>
              <a:rPr lang="zh-TW" altLang="en-US" sz="1800" b="1" dirty="0"/>
              <a:t>心理諮詢、企業訓練</a:t>
            </a:r>
            <a:r>
              <a:rPr lang="en-US" altLang="zh-TW" sz="1800" b="1" dirty="0"/>
              <a:t>》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sz="18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95263"/>
            <a:ext cx="3095625" cy="3312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3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/>
            <a:r>
              <a:rPr lang="en-US" altLang="zh-TW" sz="2800" b="1" dirty="0"/>
              <a:t>(2)</a:t>
            </a:r>
            <a:r>
              <a:rPr lang="zh-TW" altLang="en-US" sz="2800" b="1" dirty="0"/>
              <a:t> 情緒的自律能力</a:t>
            </a:r>
            <a:endParaRPr lang="zh-TW" altLang="zh-TW" sz="2800" dirty="0"/>
          </a:p>
        </p:txBody>
      </p:sp>
      <p:sp>
        <p:nvSpPr>
          <p:cNvPr id="4" name="矩形 3"/>
          <p:cNvSpPr/>
          <p:nvPr/>
        </p:nvSpPr>
        <p:spPr>
          <a:xfrm>
            <a:off x="1763688" y="3025100"/>
            <a:ext cx="71287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b="1" dirty="0"/>
              <a:t>自律能力和大腦</a:t>
            </a:r>
            <a:r>
              <a:rPr lang="zh-TW" altLang="zh-TW" b="1" dirty="0">
                <a:solidFill>
                  <a:srgbClr val="FF0000"/>
                </a:solidFill>
              </a:rPr>
              <a:t>前額葉皮質</a:t>
            </a:r>
            <a:r>
              <a:rPr lang="zh-TW" altLang="zh-TW" b="1" dirty="0"/>
              <a:t>發展有關，</a:t>
            </a:r>
            <a:r>
              <a:rPr lang="zh-TW" altLang="zh-TW" b="1" dirty="0" smtClean="0"/>
              <a:t>因為</a:t>
            </a:r>
            <a:r>
              <a:rPr lang="zh-TW" altLang="en-US" b="1" dirty="0" smtClean="0"/>
              <a:t>前額葉皮質</a:t>
            </a:r>
            <a:r>
              <a:rPr lang="zh-TW" altLang="zh-TW" b="1" dirty="0" smtClean="0"/>
              <a:t>發展</a:t>
            </a:r>
            <a:r>
              <a:rPr lang="zh-TW" altLang="en-US" b="1" dirty="0" smtClean="0"/>
              <a:t>很</a:t>
            </a:r>
            <a:r>
              <a:rPr lang="zh-TW" altLang="zh-TW" b="1" dirty="0" smtClean="0"/>
              <a:t>慢</a:t>
            </a:r>
            <a:r>
              <a:rPr lang="zh-TW" altLang="en-US" b="1" dirty="0" smtClean="0"/>
              <a:t>成熟</a:t>
            </a:r>
            <a:r>
              <a:rPr lang="en-US" altLang="zh-TW" b="1" dirty="0" smtClean="0"/>
              <a:t>(</a:t>
            </a:r>
            <a:r>
              <a:rPr lang="zh-TW" altLang="en-US" b="1" dirty="0"/>
              <a:t>負責控制</a:t>
            </a:r>
            <a:r>
              <a:rPr lang="zh-TW" altLang="en-US" b="1" dirty="0" smtClean="0"/>
              <a:t>衝動行為，</a:t>
            </a:r>
            <a:r>
              <a:rPr lang="en-US" altLang="zh-TW" b="1" dirty="0" smtClean="0"/>
              <a:t>20</a:t>
            </a:r>
            <a:r>
              <a:rPr lang="zh-TW" altLang="en-US" b="1" dirty="0"/>
              <a:t>多</a:t>
            </a:r>
            <a:r>
              <a:rPr lang="zh-TW" altLang="en-US" b="1" dirty="0" smtClean="0"/>
              <a:t>歲才發展成熟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，</a:t>
            </a:r>
            <a:r>
              <a:rPr lang="zh-TW" altLang="zh-TW" b="1" dirty="0"/>
              <a:t>所以除了</a:t>
            </a:r>
            <a:r>
              <a:rPr lang="zh-TW" altLang="zh-TW" b="1" dirty="0" smtClean="0"/>
              <a:t>先天</a:t>
            </a:r>
            <a:r>
              <a:rPr lang="zh-TW" altLang="en-US" b="1" dirty="0" smtClean="0"/>
              <a:t>影響</a:t>
            </a:r>
            <a:r>
              <a:rPr lang="zh-TW" altLang="zh-TW" b="1" dirty="0" smtClean="0"/>
              <a:t>之外</a:t>
            </a:r>
            <a:r>
              <a:rPr lang="zh-TW" altLang="zh-TW" b="1" dirty="0"/>
              <a:t>，</a:t>
            </a:r>
            <a:r>
              <a:rPr lang="zh-TW" altLang="zh-TW" b="1" dirty="0" smtClean="0"/>
              <a:t>後</a:t>
            </a:r>
            <a:r>
              <a:rPr lang="zh-TW" altLang="en-US" b="1" dirty="0" smtClean="0"/>
              <a:t>天</a:t>
            </a:r>
            <a:r>
              <a:rPr lang="zh-TW" altLang="zh-TW" b="1" dirty="0" smtClean="0"/>
              <a:t>的家庭</a:t>
            </a:r>
            <a:r>
              <a:rPr lang="zh-TW" altLang="en-US" b="1" dirty="0" smtClean="0"/>
              <a:t>、學習、生活等</a:t>
            </a:r>
            <a:r>
              <a:rPr lang="zh-TW" altLang="zh-TW" b="1" dirty="0" smtClean="0"/>
              <a:t>因素</a:t>
            </a:r>
            <a:r>
              <a:rPr lang="zh-TW" altLang="en-US" b="1" dirty="0"/>
              <a:t>，</a:t>
            </a:r>
            <a:r>
              <a:rPr lang="zh-TW" altLang="zh-TW" b="1" dirty="0" smtClean="0"/>
              <a:t>也</a:t>
            </a:r>
            <a:r>
              <a:rPr lang="zh-TW" altLang="zh-TW" b="1" dirty="0"/>
              <a:t>佔非常大的關鍵。</a:t>
            </a:r>
          </a:p>
          <a:p>
            <a:pPr algn="ctr">
              <a:lnSpc>
                <a:spcPct val="150000"/>
              </a:lnSpc>
            </a:pPr>
            <a:r>
              <a:rPr lang="zh-TW" altLang="zh-TW" b="1" dirty="0" smtClean="0"/>
              <a:t>父母</a:t>
            </a:r>
            <a:r>
              <a:rPr lang="zh-TW" altLang="en-US" b="1" dirty="0" smtClean="0"/>
              <a:t>在國小、國中階段</a:t>
            </a:r>
            <a:r>
              <a:rPr lang="zh-TW" altLang="zh-TW" b="1" dirty="0" smtClean="0"/>
              <a:t>給予</a:t>
            </a:r>
            <a:r>
              <a:rPr lang="zh-TW" altLang="zh-TW" b="1" dirty="0"/>
              <a:t>孩子的</a:t>
            </a:r>
            <a:r>
              <a:rPr lang="zh-TW" altLang="zh-TW" b="1" dirty="0">
                <a:solidFill>
                  <a:srgbClr val="FF0000"/>
                </a:solidFill>
              </a:rPr>
              <a:t>情緒</a:t>
            </a:r>
            <a:r>
              <a:rPr lang="zh-TW" altLang="zh-TW" b="1" dirty="0" smtClean="0">
                <a:solidFill>
                  <a:srgbClr val="FF0000"/>
                </a:solidFill>
              </a:rPr>
              <a:t>反應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zh-TW" b="1" dirty="0" smtClean="0"/>
              <a:t>在</a:t>
            </a:r>
            <a:r>
              <a:rPr lang="zh-TW" altLang="zh-TW" b="1" dirty="0"/>
              <a:t>日後孩子的生活</a:t>
            </a:r>
            <a:r>
              <a:rPr lang="zh-TW" altLang="zh-TW" b="1" dirty="0" smtClean="0"/>
              <a:t>中</a:t>
            </a:r>
            <a:r>
              <a:rPr lang="zh-TW" altLang="en-US" b="1" dirty="0"/>
              <a:t>，</a:t>
            </a:r>
            <a:r>
              <a:rPr lang="zh-TW" altLang="zh-TW" b="1" dirty="0" smtClean="0"/>
              <a:t>有</a:t>
            </a:r>
            <a:r>
              <a:rPr lang="zh-TW" altLang="zh-TW" b="1" dirty="0"/>
              <a:t>著相對明顯的影子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0"/>
          <a:stretch/>
        </p:blipFill>
        <p:spPr>
          <a:xfrm>
            <a:off x="2803335" y="1347614"/>
            <a:ext cx="4762500" cy="15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/>
            <a:r>
              <a:rPr lang="zh-TW" altLang="en-US" sz="2800" b="1" dirty="0"/>
              <a:t> </a:t>
            </a:r>
            <a:r>
              <a:rPr lang="en-US" altLang="zh-TW" sz="2800" b="1" dirty="0"/>
              <a:t>(3)</a:t>
            </a:r>
            <a:r>
              <a:rPr lang="zh-TW" altLang="en-US" sz="2800" b="1" dirty="0"/>
              <a:t>同理心的建立</a:t>
            </a:r>
            <a:endParaRPr lang="zh-TW" altLang="zh-TW" sz="2800" dirty="0"/>
          </a:p>
        </p:txBody>
      </p:sp>
      <p:sp>
        <p:nvSpPr>
          <p:cNvPr id="4" name="矩形 3"/>
          <p:cNvSpPr/>
          <p:nvPr/>
        </p:nvSpPr>
        <p:spPr>
          <a:xfrm>
            <a:off x="1547664" y="3072315"/>
            <a:ext cx="76440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 smtClean="0"/>
              <a:t>  因</a:t>
            </a:r>
            <a:r>
              <a:rPr lang="zh-TW" altLang="en-US" b="1" dirty="0"/>
              <a:t>為大腦前額葉皮質</a:t>
            </a:r>
            <a:r>
              <a:rPr lang="zh-TW" altLang="en-US" b="1" dirty="0" smtClean="0"/>
              <a:t>發展成熟較慢，</a:t>
            </a:r>
            <a:r>
              <a:rPr lang="zh-TW" altLang="en-US" b="1" dirty="0"/>
              <a:t>加上少子化等</a:t>
            </a:r>
            <a:r>
              <a:rPr lang="zh-TW" altLang="en-US" b="1" dirty="0" smtClean="0"/>
              <a:t>因素</a:t>
            </a:r>
            <a:endParaRPr lang="en-US" altLang="zh-TW" b="1" dirty="0" smtClean="0"/>
          </a:p>
          <a:p>
            <a:pPr algn="ctr">
              <a:lnSpc>
                <a:spcPct val="150000"/>
              </a:lnSpc>
            </a:pPr>
            <a:r>
              <a:rPr lang="zh-TW" altLang="en-US" b="1" dirty="0" smtClean="0"/>
              <a:t>孩子</a:t>
            </a:r>
            <a:r>
              <a:rPr lang="zh-TW" altLang="en-US" b="1" dirty="0"/>
              <a:t>同理心薄弱的情形相當普遍，若父母不加以</a:t>
            </a:r>
            <a:r>
              <a:rPr lang="zh-TW" altLang="en-US" b="1" dirty="0" smtClean="0"/>
              <a:t>教導</a:t>
            </a:r>
            <a:endParaRPr lang="en-US" altLang="zh-TW" b="1" dirty="0" smtClean="0"/>
          </a:p>
          <a:p>
            <a:pPr algn="ctr">
              <a:lnSpc>
                <a:spcPct val="150000"/>
              </a:lnSpc>
            </a:pPr>
            <a:r>
              <a:rPr lang="zh-TW" altLang="en-US" b="1" dirty="0"/>
              <a:t>將</a:t>
            </a:r>
            <a:r>
              <a:rPr lang="zh-TW" altLang="en-US" b="1" dirty="0" smtClean="0"/>
              <a:t>會造成更多</a:t>
            </a:r>
            <a:r>
              <a:rPr lang="zh-TW" altLang="en-US" b="1" dirty="0"/>
              <a:t>社會</a:t>
            </a:r>
            <a:r>
              <a:rPr lang="zh-TW" altLang="en-US" b="1" dirty="0" smtClean="0"/>
              <a:t>問題的產生</a:t>
            </a:r>
            <a:endParaRPr lang="en-US" altLang="zh-TW" b="1" dirty="0" smtClean="0"/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FF0000"/>
                </a:solidFill>
              </a:rPr>
              <a:t>國小可利用繪本故事，透過故事內容，幫助孩子增加同理能力</a:t>
            </a:r>
            <a:endParaRPr lang="en-US" altLang="zh-TW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FF0000"/>
                </a:solidFill>
              </a:rPr>
              <a:t>國中可多接觸不同的人與環境，透過真實感受，讓孩子更明白同理的重要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zh-TW" altLang="zh-TW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40067"/>
            <a:ext cx="324036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5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32D71D0F-5A17-43E6-A707-C7AD7BEA7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940" y="1743537"/>
            <a:ext cx="6858000" cy="54006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b="1" dirty="0">
                <a:solidFill>
                  <a:srgbClr val="FFFF00"/>
                </a:solidFill>
              </a:rPr>
              <a:t>教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養小</a:t>
            </a:r>
            <a:r>
              <a:rPr lang="zh-TW" altLang="en-US" sz="3600" b="1" dirty="0">
                <a:solidFill>
                  <a:srgbClr val="FFFF00"/>
                </a:solidFill>
              </a:rPr>
              <a:t>秘訣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2DE9778-7345-4399-B866-5CEC696BF1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5020" y="2283597"/>
            <a:ext cx="6858000" cy="378041"/>
          </a:xfrm>
        </p:spPr>
        <p:txBody>
          <a:bodyPr>
            <a:normAutofit/>
          </a:bodyPr>
          <a:lstStyle/>
          <a:p>
            <a:pPr lvl="0"/>
            <a:r>
              <a:rPr lang="en-US" altLang="zh-TW" sz="1800" b="1" dirty="0" smtClean="0"/>
              <a:t>(1)</a:t>
            </a:r>
            <a:r>
              <a:rPr lang="zh-TW" altLang="en-US" sz="1800" b="1" dirty="0" smtClean="0"/>
              <a:t> 一</a:t>
            </a:r>
            <a:r>
              <a:rPr lang="zh-TW" altLang="en-US" sz="1800" b="1" dirty="0"/>
              <a:t>次做好一件事 </a:t>
            </a:r>
            <a:endParaRPr lang="zh-TW" altLang="zh-TW" sz="1800" dirty="0"/>
          </a:p>
        </p:txBody>
      </p:sp>
      <p:sp>
        <p:nvSpPr>
          <p:cNvPr id="4" name="文字版面配置區 1">
            <a:extLst>
              <a:ext uri="{FF2B5EF4-FFF2-40B4-BE49-F238E27FC236}">
                <a16:creationId xmlns:a16="http://schemas.microsoft.com/office/drawing/2014/main" xmlns="" id="{A4562822-FEE1-4EDC-A98E-69EA9EB68932}"/>
              </a:ext>
            </a:extLst>
          </p:cNvPr>
          <p:cNvSpPr txBox="1">
            <a:spLocks/>
          </p:cNvSpPr>
          <p:nvPr/>
        </p:nvSpPr>
        <p:spPr>
          <a:xfrm>
            <a:off x="1979712" y="1131590"/>
            <a:ext cx="6858000" cy="57606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700" b="1" dirty="0" smtClean="0"/>
              <a:t>方法</a:t>
            </a:r>
            <a:r>
              <a:rPr lang="zh-TW" altLang="en-US" sz="2700" b="1" dirty="0"/>
              <a:t>篇</a:t>
            </a:r>
          </a:p>
        </p:txBody>
      </p:sp>
      <p:sp>
        <p:nvSpPr>
          <p:cNvPr id="5" name="矩形 4"/>
          <p:cNvSpPr/>
          <p:nvPr/>
        </p:nvSpPr>
        <p:spPr>
          <a:xfrm>
            <a:off x="3419872" y="2715766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 smtClean="0">
                <a:solidFill>
                  <a:schemeClr val="bg1"/>
                </a:solidFill>
              </a:rPr>
              <a:t>(2)</a:t>
            </a:r>
            <a:r>
              <a:rPr lang="zh-TW" altLang="en-US" b="1" dirty="0" smtClean="0">
                <a:solidFill>
                  <a:schemeClr val="bg1"/>
                </a:solidFill>
              </a:rPr>
              <a:t> 自</a:t>
            </a:r>
            <a:r>
              <a:rPr lang="zh-TW" altLang="en-US" b="1" dirty="0">
                <a:solidFill>
                  <a:schemeClr val="bg1"/>
                </a:solidFill>
              </a:rPr>
              <a:t>然後果的負</a:t>
            </a:r>
            <a:r>
              <a:rPr lang="zh-TW" altLang="en-US" b="1" dirty="0" smtClean="0">
                <a:solidFill>
                  <a:schemeClr val="bg1"/>
                </a:solidFill>
              </a:rPr>
              <a:t>責</a:t>
            </a:r>
            <a:endParaRPr lang="zh-TW" altLang="zh-TW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3139226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 smtClean="0">
                <a:solidFill>
                  <a:schemeClr val="bg1"/>
                </a:solidFill>
              </a:rPr>
              <a:t>(3)</a:t>
            </a:r>
            <a:r>
              <a:rPr lang="zh-TW" altLang="en-US" b="1" dirty="0" smtClean="0">
                <a:solidFill>
                  <a:schemeClr val="bg1"/>
                </a:solidFill>
              </a:rPr>
              <a:t> 停看聽 </a:t>
            </a:r>
            <a:r>
              <a:rPr lang="zh-TW" altLang="en-US" b="1" dirty="0">
                <a:solidFill>
                  <a:schemeClr val="bg1"/>
                </a:solidFill>
              </a:rPr>
              <a:t>教</a:t>
            </a:r>
            <a:r>
              <a:rPr lang="zh-TW" altLang="en-US" b="1" dirty="0" smtClean="0">
                <a:solidFill>
                  <a:schemeClr val="bg1"/>
                </a:solidFill>
              </a:rPr>
              <a:t>養法</a:t>
            </a:r>
            <a:r>
              <a:rPr lang="zh-TW" altLang="en-US" b="1" dirty="0">
                <a:solidFill>
                  <a:schemeClr val="bg1"/>
                </a:solidFill>
              </a:rPr>
              <a:t>則</a:t>
            </a:r>
            <a:endParaRPr lang="zh-TW" altLang="zh-TW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/>
            <a:r>
              <a:rPr lang="zh-TW" altLang="en-US" sz="2800" b="1" dirty="0"/>
              <a:t> </a:t>
            </a:r>
            <a:r>
              <a:rPr lang="en-US" altLang="zh-TW" sz="2800" b="1" dirty="0" smtClean="0"/>
              <a:t>(1)</a:t>
            </a:r>
            <a:r>
              <a:rPr lang="zh-TW" altLang="en-US" sz="2800" b="1" dirty="0" smtClean="0"/>
              <a:t>一次做好一件事</a:t>
            </a:r>
            <a:endParaRPr lang="zh-TW" altLang="zh-TW" sz="2800" dirty="0"/>
          </a:p>
        </p:txBody>
      </p:sp>
      <p:sp>
        <p:nvSpPr>
          <p:cNvPr id="4" name="矩形 3"/>
          <p:cNvSpPr/>
          <p:nvPr/>
        </p:nvSpPr>
        <p:spPr>
          <a:xfrm>
            <a:off x="3131840" y="319923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b="1" dirty="0"/>
              <a:t>很多孩子無法</a:t>
            </a:r>
            <a:r>
              <a:rPr lang="zh-TW" altLang="zh-TW" b="1" dirty="0">
                <a:solidFill>
                  <a:srgbClr val="FF0000"/>
                </a:solidFill>
              </a:rPr>
              <a:t>分配時間</a:t>
            </a:r>
            <a:r>
              <a:rPr lang="zh-TW" altLang="zh-TW" b="1" dirty="0"/>
              <a:t>的運用，一下要寫功課、一下又要吃零食、一下又要看電視，這樣的行為模式當然無法養成自律</a:t>
            </a:r>
            <a:r>
              <a:rPr lang="zh-TW" altLang="zh-TW" b="1" dirty="0" smtClean="0"/>
              <a:t>的</a:t>
            </a:r>
            <a:r>
              <a:rPr lang="zh-TW" altLang="en-US" b="1" dirty="0"/>
              <a:t>好</a:t>
            </a:r>
            <a:r>
              <a:rPr lang="zh-TW" altLang="zh-TW" b="1" dirty="0" smtClean="0"/>
              <a:t>習慣</a:t>
            </a:r>
            <a:endParaRPr lang="en-US" altLang="zh-TW" b="1" dirty="0" smtClean="0"/>
          </a:p>
          <a:p>
            <a:pPr>
              <a:lnSpc>
                <a:spcPct val="150000"/>
              </a:lnSpc>
            </a:pPr>
            <a:r>
              <a:rPr lang="en-US" altLang="zh-TW" b="1" dirty="0" smtClean="0"/>
              <a:t>     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可利用時鐘法，但一定要嚴格遵守喔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zh-TW" altLang="zh-TW" b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00190"/>
            <a:ext cx="3528392" cy="1914416"/>
          </a:xfrm>
          <a:prstGeom prst="rect">
            <a:avLst/>
          </a:prstGeom>
        </p:spPr>
      </p:pic>
      <p:sp>
        <p:nvSpPr>
          <p:cNvPr id="6" name="Parallelogram 15">
            <a:extLst>
              <a:ext uri="{FF2B5EF4-FFF2-40B4-BE49-F238E27FC236}">
                <a16:creationId xmlns:a16="http://schemas.microsoft.com/office/drawing/2014/main" xmlns="" id="{FC6C5196-DEB4-4EEC-9015-6C853730B762}"/>
              </a:ext>
            </a:extLst>
          </p:cNvPr>
          <p:cNvSpPr/>
          <p:nvPr/>
        </p:nvSpPr>
        <p:spPr>
          <a:xfrm flipH="1">
            <a:off x="251520" y="4083918"/>
            <a:ext cx="1008112" cy="75655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59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/>
            <a:r>
              <a:rPr lang="en-US" altLang="zh-TW" b="1" dirty="0" smtClean="0"/>
              <a:t>(2)</a:t>
            </a:r>
            <a:r>
              <a:rPr lang="zh-TW" altLang="zh-TW" b="1" dirty="0"/>
              <a:t>自然後果的負責</a:t>
            </a:r>
          </a:p>
        </p:txBody>
      </p:sp>
      <p:sp>
        <p:nvSpPr>
          <p:cNvPr id="4" name="矩形 3"/>
          <p:cNvSpPr/>
          <p:nvPr/>
        </p:nvSpPr>
        <p:spPr>
          <a:xfrm>
            <a:off x="2321750" y="3168914"/>
            <a:ext cx="64267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/>
              <a:t>  </a:t>
            </a:r>
            <a:r>
              <a:rPr lang="zh-TW" altLang="zh-TW" b="1" dirty="0" smtClean="0"/>
              <a:t>讓</a:t>
            </a:r>
            <a:r>
              <a:rPr lang="zh-TW" altLang="zh-TW" b="1" dirty="0"/>
              <a:t>孩子</a:t>
            </a:r>
            <a:r>
              <a:rPr lang="zh-TW" altLang="zh-TW" b="1" dirty="0">
                <a:solidFill>
                  <a:srgbClr val="FF0000"/>
                </a:solidFill>
              </a:rPr>
              <a:t>親自體驗</a:t>
            </a:r>
            <a:r>
              <a:rPr lang="zh-TW" altLang="zh-TW" b="1" dirty="0"/>
              <a:t>，自己沒做到或</a:t>
            </a:r>
            <a:r>
              <a:rPr lang="zh-TW" altLang="zh-TW" b="1" dirty="0" smtClean="0"/>
              <a:t>沒</a:t>
            </a:r>
            <a:r>
              <a:rPr lang="zh-TW" altLang="en-US" b="1" dirty="0" smtClean="0"/>
              <a:t>有做</a:t>
            </a:r>
            <a:r>
              <a:rPr lang="zh-TW" altLang="zh-TW" b="1" dirty="0" smtClean="0"/>
              <a:t>的</a:t>
            </a:r>
            <a:r>
              <a:rPr lang="zh-TW" altLang="zh-TW" b="1" dirty="0"/>
              <a:t>後果，養成對自己負責的精神，慢慢就能改變原有的散漫行為</a:t>
            </a:r>
            <a:r>
              <a:rPr lang="zh-TW" altLang="zh-TW" b="1" dirty="0" smtClean="0"/>
              <a:t>。</a:t>
            </a:r>
            <a:endParaRPr lang="en-US" altLang="zh-TW" b="1" dirty="0" smtClean="0"/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  </a:t>
            </a:r>
            <a:r>
              <a:rPr lang="zh-TW" altLang="zh-TW" b="1" dirty="0" smtClean="0">
                <a:solidFill>
                  <a:srgbClr val="FF0000"/>
                </a:solidFill>
              </a:rPr>
              <a:t>有</a:t>
            </a:r>
            <a:r>
              <a:rPr lang="zh-TW" altLang="zh-TW" b="1" dirty="0">
                <a:solidFill>
                  <a:srgbClr val="FF0000"/>
                </a:solidFill>
              </a:rPr>
              <a:t>目標</a:t>
            </a:r>
            <a:r>
              <a:rPr lang="zh-TW" altLang="zh-TW" b="1" dirty="0"/>
              <a:t>的人，就會有</a:t>
            </a:r>
            <a:r>
              <a:rPr lang="zh-TW" altLang="zh-TW" b="1" dirty="0">
                <a:solidFill>
                  <a:srgbClr val="FF0000"/>
                </a:solidFill>
              </a:rPr>
              <a:t>動機</a:t>
            </a:r>
            <a:r>
              <a:rPr lang="zh-TW" altLang="zh-TW" b="1" dirty="0"/>
              <a:t>，自律</a:t>
            </a:r>
            <a:r>
              <a:rPr lang="zh-TW" altLang="zh-TW" b="1" dirty="0" smtClean="0"/>
              <a:t>系統</a:t>
            </a:r>
            <a:r>
              <a:rPr lang="zh-TW" altLang="en-US" b="1" dirty="0" smtClean="0"/>
              <a:t>會</a:t>
            </a:r>
            <a:r>
              <a:rPr lang="zh-TW" altLang="zh-TW" b="1" dirty="0" smtClean="0"/>
              <a:t>自然</a:t>
            </a:r>
            <a:r>
              <a:rPr lang="zh-TW" altLang="zh-TW" b="1" dirty="0"/>
              <a:t>啟動</a:t>
            </a:r>
            <a:r>
              <a:rPr lang="zh-TW" altLang="zh-TW" b="1" dirty="0" smtClean="0"/>
              <a:t>，</a:t>
            </a:r>
            <a:r>
              <a:rPr lang="zh-TW" altLang="en-US" b="1" dirty="0" smtClean="0"/>
              <a:t>讓</a:t>
            </a:r>
            <a:r>
              <a:rPr lang="zh-TW" altLang="zh-TW" b="1" dirty="0" smtClean="0"/>
              <a:t>孩子</a:t>
            </a:r>
            <a:r>
              <a:rPr lang="zh-TW" altLang="en-US" b="1" dirty="0" smtClean="0"/>
              <a:t>多</a:t>
            </a:r>
            <a:r>
              <a:rPr lang="zh-TW" altLang="zh-TW" b="1" dirty="0" smtClean="0"/>
              <a:t>看看</a:t>
            </a:r>
            <a:r>
              <a:rPr lang="zh-TW" altLang="zh-TW" b="1" dirty="0"/>
              <a:t>這個世界，從中找尋興趣</a:t>
            </a:r>
            <a:r>
              <a:rPr lang="zh-TW" altLang="zh-TW" b="1" dirty="0" smtClean="0"/>
              <a:t>，</a:t>
            </a:r>
            <a:r>
              <a:rPr lang="zh-TW" altLang="en-US" b="1" dirty="0" smtClean="0"/>
              <a:t>還</a:t>
            </a:r>
            <a:r>
              <a:rPr lang="zh-TW" altLang="zh-TW" b="1" dirty="0" smtClean="0"/>
              <a:t>能</a:t>
            </a:r>
            <a:r>
              <a:rPr lang="zh-TW" altLang="zh-TW" b="1" dirty="0"/>
              <a:t>減少</a:t>
            </a:r>
            <a:r>
              <a:rPr lang="en-US" altLang="zh-TW" b="1" dirty="0"/>
              <a:t>3C</a:t>
            </a:r>
            <a:r>
              <a:rPr lang="zh-TW" altLang="zh-TW" b="1" dirty="0" smtClean="0"/>
              <a:t>產生</a:t>
            </a:r>
            <a:r>
              <a:rPr lang="zh-TW" altLang="en-US" b="1" dirty="0" smtClean="0"/>
              <a:t>的</a:t>
            </a:r>
            <a:r>
              <a:rPr lang="zh-TW" altLang="zh-TW" b="1" dirty="0" smtClean="0"/>
              <a:t>問題</a:t>
            </a:r>
            <a:endParaRPr lang="zh-TW" altLang="zh-TW" b="1" dirty="0"/>
          </a:p>
          <a:p>
            <a:pPr>
              <a:lnSpc>
                <a:spcPct val="150000"/>
              </a:lnSpc>
            </a:pPr>
            <a:endParaRPr lang="zh-TW" altLang="zh-TW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99" y="1275606"/>
            <a:ext cx="3744416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45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83228" y="328874"/>
            <a:ext cx="4950296" cy="576064"/>
          </a:xfrm>
        </p:spPr>
        <p:txBody>
          <a:bodyPr/>
          <a:lstStyle/>
          <a:p>
            <a:pPr lvl="0"/>
            <a:r>
              <a:rPr lang="zh-TW" altLang="en-US" b="1" dirty="0"/>
              <a:t>家庭教育</a:t>
            </a:r>
            <a:r>
              <a:rPr lang="en-US" altLang="zh-TW" b="1" dirty="0"/>
              <a:t>-</a:t>
            </a:r>
            <a:r>
              <a:rPr lang="zh-TW" altLang="en-US" b="1" dirty="0"/>
              <a:t> 停、看、聽</a:t>
            </a:r>
            <a:endParaRPr lang="zh-TW" altLang="zh-TW" b="1" dirty="0"/>
          </a:p>
        </p:txBody>
      </p:sp>
      <p:sp>
        <p:nvSpPr>
          <p:cNvPr id="5" name="TextBox 5"/>
          <p:cNvSpPr txBox="1"/>
          <p:nvPr/>
        </p:nvSpPr>
        <p:spPr>
          <a:xfrm>
            <a:off x="2279839" y="155524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4310" y="1786074"/>
            <a:ext cx="602540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zh-TW" altLang="en-US" sz="6600" b="1" dirty="0"/>
              <a:t>停</a:t>
            </a:r>
            <a:endParaRPr lang="zh-TW" altLang="zh-TW" sz="4400" dirty="0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BC01FCF8-BD0B-49B2-9741-8B203AD5B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24" y="1204727"/>
            <a:ext cx="3160000" cy="2570479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="" xmlns:a16="http://schemas.microsoft.com/office/drawing/2014/main" id="{7E71BC36-03C9-4E9E-8782-12B7A0144331}"/>
              </a:ext>
            </a:extLst>
          </p:cNvPr>
          <p:cNvSpPr txBox="1"/>
          <p:nvPr/>
        </p:nvSpPr>
        <p:spPr>
          <a:xfrm>
            <a:off x="1547664" y="3860518"/>
            <a:ext cx="7042050" cy="9617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000" b="1" dirty="0"/>
              <a:t>情緒又來了該怎麼辦</a:t>
            </a:r>
            <a:r>
              <a:rPr lang="en-US" altLang="zh-TW" sz="2000" b="1" dirty="0" smtClean="0"/>
              <a:t>?   (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5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秒鐘的情緒停頓期</a:t>
            </a:r>
            <a:r>
              <a:rPr lang="en-US" altLang="zh-TW" sz="2000" b="1" dirty="0" smtClean="0"/>
              <a:t>)</a:t>
            </a:r>
            <a:endParaRPr lang="en-US" altLang="zh-TW" sz="2000" b="1" dirty="0"/>
          </a:p>
          <a:p>
            <a:pPr lvl="1">
              <a:lnSpc>
                <a:spcPct val="150000"/>
              </a:lnSpc>
            </a:pPr>
            <a:r>
              <a:rPr lang="zh-TW" altLang="en-US" sz="2000" b="1" dirty="0"/>
              <a:t> </a:t>
            </a:r>
            <a:r>
              <a:rPr lang="zh-TW" altLang="en-US" sz="2000" b="1" dirty="0" smtClean="0"/>
              <a:t>情緒</a:t>
            </a:r>
            <a:r>
              <a:rPr lang="zh-TW" altLang="en-US" sz="2000" b="1" dirty="0"/>
              <a:t>是最快被小孩模仿的錯誤</a:t>
            </a:r>
            <a:r>
              <a:rPr lang="zh-TW" altLang="en-US" sz="2000" b="1" dirty="0" smtClean="0"/>
              <a:t>反應  </a:t>
            </a:r>
            <a:r>
              <a:rPr lang="en-US" altLang="zh-TW" sz="2000" b="1" dirty="0" smtClean="0"/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冷靜區建立</a:t>
            </a:r>
            <a:r>
              <a:rPr lang="en-US" altLang="zh-TW" sz="2000" b="1" dirty="0" smtClean="0"/>
              <a:t>)</a:t>
            </a:r>
            <a:endParaRPr lang="zh-TW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3946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/>
          <p:nvPr/>
        </p:nvSpPr>
        <p:spPr>
          <a:xfrm>
            <a:off x="2243139" y="1639879"/>
            <a:ext cx="869149" cy="156966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2484439" y="1640681"/>
            <a:ext cx="187007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6600" b="1" dirty="0">
                <a:solidFill>
                  <a:srgbClr val="000000"/>
                </a:solidFill>
              </a:rPr>
              <a:t>看</a:t>
            </a:r>
            <a:endParaRPr lang="zh-TW" altLang="zh-TW" sz="6600" dirty="0"/>
          </a:p>
        </p:txBody>
      </p: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1568450" y="3274219"/>
            <a:ext cx="7380288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事實溝通法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/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情緒溝通法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lvl="1"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000000"/>
                </a:solidFill>
              </a:rPr>
              <a:t>希望溝通的目的    與    不希望溝通的結果</a:t>
            </a:r>
            <a:endParaRPr lang="en-US" altLang="zh-TW" b="1" dirty="0" smtClean="0">
              <a:solidFill>
                <a:srgbClr val="000000"/>
              </a:solidFill>
            </a:endParaRPr>
          </a:p>
          <a:p>
            <a:pPr lvl="1"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000000"/>
                </a:solidFill>
              </a:rPr>
              <a:t>例如 </a:t>
            </a:r>
            <a:r>
              <a:rPr lang="en-US" altLang="zh-TW" b="1" dirty="0" smtClean="0">
                <a:solidFill>
                  <a:srgbClr val="000000"/>
                </a:solidFill>
              </a:rPr>
              <a:t>: </a:t>
            </a:r>
            <a:r>
              <a:rPr lang="zh-TW" altLang="en-US" b="1" dirty="0" smtClean="0">
                <a:solidFill>
                  <a:srgbClr val="000000"/>
                </a:solidFill>
              </a:rPr>
              <a:t>今天我們來溝通如何讓你成績進步    </a:t>
            </a:r>
            <a:r>
              <a:rPr lang="en-US" altLang="zh-TW" b="1" dirty="0" smtClean="0">
                <a:solidFill>
                  <a:srgbClr val="00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脾氣變好</a:t>
            </a:r>
            <a:r>
              <a:rPr lang="en-US" altLang="zh-TW" b="1" dirty="0" smtClean="0">
                <a:solidFill>
                  <a:srgbClr val="000000"/>
                </a:solidFill>
              </a:rPr>
              <a:t>)</a:t>
            </a:r>
          </a:p>
          <a:p>
            <a:pPr lvl="1"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000000"/>
                </a:solidFill>
              </a:rPr>
              <a:t>但不是說你功課很差或不認真學習    </a:t>
            </a:r>
            <a:r>
              <a:rPr lang="en-US" altLang="zh-TW" b="1" dirty="0" smtClean="0">
                <a:solidFill>
                  <a:srgbClr val="00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你會亂生氣</a:t>
            </a:r>
            <a:r>
              <a:rPr lang="en-US" altLang="zh-TW" b="1" dirty="0" smtClean="0">
                <a:solidFill>
                  <a:srgbClr val="000000"/>
                </a:solidFill>
              </a:rPr>
              <a:t>)</a:t>
            </a:r>
            <a:endParaRPr lang="en-US" altLang="zh-TW" b="1" dirty="0"/>
          </a:p>
        </p:txBody>
      </p:sp>
      <p:pic>
        <p:nvPicPr>
          <p:cNvPr id="14341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9" y="951310"/>
            <a:ext cx="37560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4075" y="351235"/>
            <a:ext cx="6261100" cy="5762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800" b="1" dirty="0"/>
              <a:t>家庭教育</a:t>
            </a:r>
            <a:r>
              <a:rPr lang="en-US" altLang="zh-TW" sz="4800" b="1" dirty="0"/>
              <a:t>-</a:t>
            </a:r>
            <a:r>
              <a:rPr lang="zh-TW" altLang="en-US" sz="4800" b="1" dirty="0"/>
              <a:t> 停、看、聽</a:t>
            </a:r>
            <a:endParaRPr lang="zh-TW" altLang="zh-TW" sz="4800" b="1" dirty="0"/>
          </a:p>
        </p:txBody>
      </p:sp>
    </p:spTree>
    <p:extLst>
      <p:ext uri="{BB962C8B-B14F-4D97-AF65-F5344CB8AC3E}">
        <p14:creationId xmlns:p14="http://schemas.microsoft.com/office/powerpoint/2010/main" val="35633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"/>
          <p:cNvSpPr txBox="1"/>
          <p:nvPr/>
        </p:nvSpPr>
        <p:spPr>
          <a:xfrm>
            <a:off x="2686051" y="1971586"/>
            <a:ext cx="697627" cy="120032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72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endParaRPr lang="ko-KR" altLang="en-US" sz="72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5363" name="TextBox 14"/>
          <p:cNvSpPr txBox="1">
            <a:spLocks noChangeArrowheads="1"/>
          </p:cNvSpPr>
          <p:nvPr/>
        </p:nvSpPr>
        <p:spPr bwMode="auto">
          <a:xfrm>
            <a:off x="2412207" y="3474668"/>
            <a:ext cx="5507831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3300" b="1" dirty="0"/>
              <a:t> </a:t>
            </a:r>
            <a:r>
              <a:rPr lang="zh-TW" altLang="en-US" b="1" dirty="0">
                <a:latin typeface="+mj-ea"/>
                <a:ea typeface="+mj-ea"/>
              </a:rPr>
              <a:t>如何透過傾聽和聊天，讓小孩自己發現問題</a:t>
            </a:r>
            <a:r>
              <a:rPr lang="en-US" altLang="zh-TW" b="1" dirty="0">
                <a:latin typeface="+mj-ea"/>
                <a:ea typeface="+mj-ea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b="1" dirty="0">
                <a:latin typeface="+mj-ea"/>
                <a:ea typeface="+mj-ea"/>
              </a:rPr>
              <a:t>          讓孩子自己說，才更能促使孩子自己作出改變</a:t>
            </a:r>
            <a:endParaRPr lang="en-US" altLang="zh-TW" b="1" dirty="0">
              <a:latin typeface="+mj-ea"/>
              <a:ea typeface="+mj-ea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父母先別急著說道理和指責其不對的行為</a:t>
            </a:r>
            <a:endParaRPr lang="zh-TW" altLang="zh-TW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0" y="1131590"/>
            <a:ext cx="2932727" cy="261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矩形 7"/>
          <p:cNvSpPr>
            <a:spLocks noChangeArrowheads="1"/>
          </p:cNvSpPr>
          <p:nvPr/>
        </p:nvSpPr>
        <p:spPr bwMode="auto">
          <a:xfrm>
            <a:off x="3330179" y="2126456"/>
            <a:ext cx="81945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950" b="1"/>
              <a:t>聽</a:t>
            </a:r>
            <a:endParaRPr lang="zh-TW" altLang="en-US" sz="495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36056" y="351235"/>
            <a:ext cx="4695825" cy="5762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3600" b="1" dirty="0"/>
              <a:t>家庭教育</a:t>
            </a:r>
            <a:r>
              <a:rPr lang="en-US" altLang="zh-TW" sz="3600" b="1" dirty="0"/>
              <a:t>-</a:t>
            </a:r>
            <a:r>
              <a:rPr lang="zh-TW" altLang="en-US" sz="3600" b="1" dirty="0"/>
              <a:t> 停、看、聽</a:t>
            </a:r>
            <a:endParaRPr lang="zh-TW" altLang="zh-TW" sz="3600" b="1" dirty="0"/>
          </a:p>
        </p:txBody>
      </p:sp>
    </p:spTree>
    <p:extLst>
      <p:ext uri="{BB962C8B-B14F-4D97-AF65-F5344CB8AC3E}">
        <p14:creationId xmlns:p14="http://schemas.microsoft.com/office/powerpoint/2010/main" val="22926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32D71D0F-5A17-43E6-A707-C7AD7BEA7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5616" y="2211710"/>
            <a:ext cx="6858000" cy="54006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800" b="1" dirty="0"/>
              <a:t>動動大腦</a:t>
            </a:r>
            <a:endParaRPr lang="en-US" altLang="zh-TW" sz="2800" b="1" dirty="0"/>
          </a:p>
          <a:p>
            <a:pPr lvl="0">
              <a:lnSpc>
                <a:spcPct val="150000"/>
              </a:lnSpc>
            </a:pPr>
            <a:r>
              <a:rPr lang="zh-TW" altLang="en-US" sz="2800" b="1" dirty="0"/>
              <a:t>   </a:t>
            </a:r>
            <a:r>
              <a:rPr lang="zh-TW" altLang="en-US" sz="2800" b="1" dirty="0" smtClean="0"/>
              <a:t>輕</a:t>
            </a:r>
            <a:r>
              <a:rPr lang="zh-TW" altLang="en-US" sz="2800" b="1" dirty="0"/>
              <a:t>鬆開啟自律系統</a:t>
            </a:r>
            <a:endParaRPr lang="zh-TW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31653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左右腦的</a:t>
            </a:r>
            <a:r>
              <a:rPr lang="zh-TW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特質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為何三歲定終身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?!)</a:t>
            </a:r>
            <a:endParaRPr lang="zh-TW" altLang="zh-TW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7" name="Picture 3" descr="左腦右惱">
            <a:extLst>
              <a:ext uri="{FF2B5EF4-FFF2-40B4-BE49-F238E27FC236}">
                <a16:creationId xmlns:a16="http://schemas.microsoft.com/office/drawing/2014/main" xmlns="" id="{C372E5BF-7323-4724-AECD-F716D1D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87" y="915567"/>
            <a:ext cx="3134916" cy="385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xmlns="" id="{23AD7C3D-22A8-44E4-AA76-6060C420B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599" y="1874665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字文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xmlns="" id="{BE5B68D4-999E-4F31-8685-8DF3A9F9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599" y="237949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字數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xmlns="" id="{5C92DD6F-6D68-4380-B76D-1A0573C68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599" y="295734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斷判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xmlns="" id="{1A91A544-091A-46AE-AAA0-7506B142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978" y="3505028"/>
            <a:ext cx="92333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析分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xmlns="" id="{7477E9DE-301E-4F55-BFA5-968D799A0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978" y="408129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線直</a:t>
            </a: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xmlns="" id="{5B78A8F0-D61D-4FFB-94AC-BC1E057D5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599" y="1347615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輯邏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D47ACAEC-8D96-4F0E-B19F-6138C5DC8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388" y="1347615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色顏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7DE3C123-E53E-4CEB-9C43-75197141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388" y="185244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案圖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xmlns="" id="{40E37ED5-4A0D-4BBC-BB91-E62014308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388" y="243029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像想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xmlns="" id="{2E4255F0-FE81-488C-AE09-A0B67D96D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766" y="2977977"/>
            <a:ext cx="92333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體立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xmlns="" id="{77095A21-CC0A-4C48-B33C-5CB4133E1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766" y="355424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間空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03A70117-6B33-42C2-942F-B5A909DFC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432" y="4057478"/>
            <a:ext cx="92333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小大</a:t>
            </a:r>
          </a:p>
        </p:txBody>
      </p:sp>
    </p:spTree>
    <p:extLst>
      <p:ext uri="{BB962C8B-B14F-4D97-AF65-F5344CB8AC3E}">
        <p14:creationId xmlns:p14="http://schemas.microsoft.com/office/powerpoint/2010/main" val="28270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867894"/>
            <a:ext cx="9144000" cy="478117"/>
          </a:xfrm>
        </p:spPr>
        <p:txBody>
          <a:bodyPr/>
          <a:lstStyle/>
          <a:p>
            <a:pPr lvl="0"/>
            <a:r>
              <a:rPr lang="zh-TW" altLang="en-US" b="1" dirty="0" smtClean="0">
                <a:solidFill>
                  <a:srgbClr val="FF0000"/>
                </a:solidFill>
              </a:rPr>
              <a:t>啟發孩子自動及自律的教養秘訣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3B22122E-75E7-4573-9F54-CB46223ED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555" y="893500"/>
            <a:ext cx="7272808" cy="43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TW" sz="40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44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藍      </a:t>
            </a: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橘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  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橘   紅   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   </a:t>
            </a: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   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   紅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綠      </a:t>
            </a:r>
            <a:r>
              <a:rPr lang="zh-TW" altLang="en-US" sz="44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橘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xmlns="" id="{C3C5E67E-D50D-4167-998C-12D07443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308725"/>
            <a:ext cx="6336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說出字的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顏色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而不是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字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的本義</a:t>
            </a:r>
          </a:p>
        </p:txBody>
      </p:sp>
    </p:spTree>
    <p:extLst>
      <p:ext uri="{BB962C8B-B14F-4D97-AF65-F5344CB8AC3E}">
        <p14:creationId xmlns:p14="http://schemas.microsoft.com/office/powerpoint/2010/main" val="5958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="" xmlns:a16="http://schemas.microsoft.com/office/drawing/2014/main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249494"/>
            <a:ext cx="6858000" cy="790133"/>
          </a:xfrm>
        </p:spPr>
        <p:txBody>
          <a:bodyPr anchor="ctr"/>
          <a:lstStyle/>
          <a:p>
            <a:r>
              <a:rPr lang="en-US" altLang="zh-TW" sz="3300" b="1" dirty="0" smtClean="0"/>
              <a:t>Q</a:t>
            </a:r>
            <a:r>
              <a:rPr lang="en-US" altLang="zh-TW" sz="3300" b="1" dirty="0"/>
              <a:t>:</a:t>
            </a:r>
            <a:r>
              <a:rPr lang="zh-TW" altLang="en-US" sz="3300" b="1" dirty="0" smtClean="0"/>
              <a:t>小孩</a:t>
            </a:r>
            <a:r>
              <a:rPr lang="zh-TW" altLang="en-US" sz="3300" b="1" dirty="0"/>
              <a:t>為什麼一直</a:t>
            </a:r>
            <a:r>
              <a:rPr lang="zh-TW" altLang="en-US" sz="3300" b="1" dirty="0">
                <a:solidFill>
                  <a:srgbClr val="FFFF00"/>
                </a:solidFill>
              </a:rPr>
              <a:t>不斷犯錯</a:t>
            </a:r>
            <a:r>
              <a:rPr lang="en-US" altLang="zh-TW" sz="3300" b="1" dirty="0"/>
              <a:t>?</a:t>
            </a:r>
            <a:endParaRPr lang="zh-TW" altLang="en-US" sz="3300" b="1" dirty="0"/>
          </a:p>
        </p:txBody>
      </p:sp>
      <p:sp>
        <p:nvSpPr>
          <p:cNvPr id="5" name="標題 1">
            <a:extLst>
              <a:ext uri="{FF2B5EF4-FFF2-40B4-BE49-F238E27FC236}">
                <a16:creationId xmlns="" xmlns:a16="http://schemas.microsoft.com/office/drawing/2014/main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1070509"/>
            <a:ext cx="6858000" cy="790133"/>
          </a:xfrm>
        </p:spPr>
        <p:txBody>
          <a:bodyPr anchor="ctr"/>
          <a:lstStyle/>
          <a:p>
            <a:r>
              <a:rPr lang="zh-TW" altLang="en-US" sz="2800" b="1" dirty="0" smtClean="0"/>
              <a:t>愈想</a:t>
            </a:r>
            <a:r>
              <a:rPr lang="zh-TW" altLang="en-US" sz="2800" b="1" dirty="0"/>
              <a:t>糾正</a:t>
            </a:r>
            <a:r>
              <a:rPr lang="zh-TW" altLang="en-US" sz="2800" b="1" dirty="0" smtClean="0"/>
              <a:t>，愈容易再</a:t>
            </a:r>
            <a:r>
              <a:rPr lang="zh-TW" altLang="en-US" sz="2800" b="1" dirty="0"/>
              <a:t>犯，甚至</a:t>
            </a:r>
            <a:r>
              <a:rPr lang="zh-TW" altLang="en-US" sz="2800" b="1" dirty="0" smtClean="0"/>
              <a:t>故意去犯</a:t>
            </a:r>
            <a:r>
              <a:rPr lang="en-US" altLang="zh-TW" sz="2800" b="1" dirty="0" smtClean="0"/>
              <a:t>?</a:t>
            </a:r>
            <a:endParaRPr lang="zh-TW" altLang="en-US" sz="2800" b="1" dirty="0"/>
          </a:p>
        </p:txBody>
      </p:sp>
      <p:sp>
        <p:nvSpPr>
          <p:cNvPr id="8" name="標題 1">
            <a:extLst>
              <a:ext uri="{FF2B5EF4-FFF2-40B4-BE49-F238E27FC236}">
                <a16:creationId xmlns="" xmlns:a16="http://schemas.microsoft.com/office/drawing/2014/main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2409732"/>
            <a:ext cx="8568952" cy="1620180"/>
          </a:xfrm>
        </p:spPr>
        <p:txBody>
          <a:bodyPr anchor="ctr">
            <a:noAutofit/>
          </a:bodyPr>
          <a:lstStyle/>
          <a:p>
            <a:r>
              <a:rPr lang="en-US" altLang="zh-TW" sz="2600" b="1" dirty="0" smtClean="0"/>
              <a:t>1.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低聲教育</a:t>
            </a:r>
            <a:r>
              <a:rPr lang="en-US" altLang="zh-TW" sz="2600" b="1" dirty="0" smtClean="0"/>
              <a:t>:  </a:t>
            </a:r>
            <a:r>
              <a:rPr lang="zh-TW" altLang="en-US" sz="2600" b="1" dirty="0" smtClean="0"/>
              <a:t>教訓</a:t>
            </a:r>
            <a:r>
              <a:rPr lang="zh-TW" altLang="en-US" sz="2600" dirty="0" smtClean="0"/>
              <a:t>≠</a:t>
            </a:r>
            <a:r>
              <a:rPr lang="zh-TW" altLang="en-US" sz="2600" b="1" dirty="0" smtClean="0"/>
              <a:t>教育，父母用輕聲、堅定和嚴肅的語氣</a:t>
            </a:r>
            <a:r>
              <a:rPr lang="zh-TW" altLang="en-US" sz="2600" dirty="0" smtClean="0"/>
              <a:t>，</a:t>
            </a:r>
            <a:endParaRPr lang="en-US" altLang="zh-TW" sz="2600" dirty="0" smtClean="0"/>
          </a:p>
          <a:p>
            <a:r>
              <a:rPr lang="zh-TW" altLang="en-US" sz="2600" b="1" dirty="0" smtClean="0"/>
              <a:t>潛移默化去改變孩子的行為。</a:t>
            </a:r>
            <a:endParaRPr lang="en-US" altLang="zh-TW" sz="2600" b="1" dirty="0" smtClean="0"/>
          </a:p>
          <a:p>
            <a:r>
              <a:rPr lang="zh-TW" altLang="en-US" sz="2600" b="1" dirty="0" smtClean="0"/>
              <a:t>      絕對比瞬間怒吼的威脅，更有效幫助孩子成長和蛻變。</a:t>
            </a:r>
            <a:endParaRPr lang="en-US" altLang="zh-TW" sz="2600" b="1" dirty="0" smtClean="0"/>
          </a:p>
          <a:p>
            <a:r>
              <a:rPr lang="zh-TW" altLang="en-US" sz="2600" b="1" dirty="0">
                <a:solidFill>
                  <a:srgbClr val="FFFF00"/>
                </a:solidFill>
              </a:rPr>
              <a:t>守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則</a:t>
            </a:r>
            <a:r>
              <a:rPr lang="en-US" altLang="zh-TW" sz="2600" b="1" dirty="0" smtClean="0">
                <a:solidFill>
                  <a:srgbClr val="FFFF00"/>
                </a:solidFill>
              </a:rPr>
              <a:t>((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先處理情緒，再解決問題</a:t>
            </a:r>
            <a:r>
              <a:rPr lang="en-US" altLang="zh-TW" sz="2600" b="1" dirty="0" smtClean="0">
                <a:solidFill>
                  <a:srgbClr val="FFFF00"/>
                </a:solidFill>
              </a:rPr>
              <a:t>))</a:t>
            </a:r>
            <a:endParaRPr lang="zh-TW" altLang="en-US" sz="2600" b="1" dirty="0">
              <a:solidFill>
                <a:srgbClr val="FFFF00"/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="" xmlns:a16="http://schemas.microsoft.com/office/drawing/2014/main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419" y="1347614"/>
            <a:ext cx="7631162" cy="1062119"/>
          </a:xfrm>
        </p:spPr>
        <p:txBody>
          <a:bodyPr anchor="ctr"/>
          <a:lstStyle/>
          <a:p>
            <a:r>
              <a:rPr lang="en-US" altLang="zh-TW" sz="3300" b="1" dirty="0"/>
              <a:t>《</a:t>
            </a:r>
            <a:r>
              <a:rPr lang="zh-TW" altLang="en-US" sz="3300" b="1" dirty="0" smtClean="0"/>
              <a:t>解套技巧</a:t>
            </a:r>
            <a:r>
              <a:rPr lang="en-US" altLang="zh-TW" sz="3300" b="1" dirty="0" smtClean="0"/>
              <a:t>》</a:t>
            </a:r>
            <a:endParaRPr lang="en-US" altLang="zh-TW" sz="3300" b="1" dirty="0"/>
          </a:p>
        </p:txBody>
      </p:sp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4299942"/>
            <a:ext cx="9036496" cy="720080"/>
          </a:xfrm>
        </p:spPr>
        <p:txBody>
          <a:bodyPr anchor="ctr">
            <a:normAutofit/>
          </a:bodyPr>
          <a:lstStyle/>
          <a:p>
            <a:r>
              <a:rPr lang="en-US" altLang="zh-TW" sz="2600" b="1" dirty="0"/>
              <a:t>2.</a:t>
            </a:r>
            <a:r>
              <a:rPr lang="zh-TW" altLang="en-US" sz="2600" b="1" dirty="0"/>
              <a:t> 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二</a:t>
            </a:r>
            <a:r>
              <a:rPr lang="zh-TW" altLang="en-US" sz="2600" b="1" dirty="0">
                <a:solidFill>
                  <a:srgbClr val="FFFF00"/>
                </a:solidFill>
              </a:rPr>
              <a:t>級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反饋</a:t>
            </a:r>
            <a:r>
              <a:rPr lang="en-US" altLang="zh-TW" sz="2600" b="1" dirty="0" smtClean="0"/>
              <a:t>:</a:t>
            </a:r>
            <a:r>
              <a:rPr lang="zh-TW" altLang="en-US" sz="2600" b="1" dirty="0" smtClean="0"/>
              <a:t>運用反饋的新觀念，提升孩子的安全感和價值觀</a:t>
            </a:r>
            <a:endParaRPr lang="en-US" altLang="zh-TW" sz="2600" b="1" dirty="0"/>
          </a:p>
        </p:txBody>
      </p:sp>
    </p:spTree>
    <p:extLst>
      <p:ext uri="{BB962C8B-B14F-4D97-AF65-F5344CB8AC3E}">
        <p14:creationId xmlns:p14="http://schemas.microsoft.com/office/powerpoint/2010/main" val="11096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415281" y="267495"/>
            <a:ext cx="5585720" cy="645251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Q</a:t>
            </a:r>
            <a:r>
              <a:rPr lang="zh-TW" altLang="en-US" b="1" dirty="0" smtClean="0">
                <a:solidFill>
                  <a:srgbClr val="FF0000"/>
                </a:solidFill>
              </a:rPr>
              <a:t> 如何學會反饋</a:t>
            </a:r>
            <a:r>
              <a:rPr lang="en-US" altLang="zh-TW" b="1" dirty="0" smtClean="0">
                <a:solidFill>
                  <a:srgbClr val="FF0000"/>
                </a:solidFill>
              </a:rPr>
              <a:t>?</a:t>
            </a:r>
            <a:r>
              <a:rPr lang="zh-TW" altLang="en-US" b="1" dirty="0" smtClean="0">
                <a:solidFill>
                  <a:srgbClr val="FF0000"/>
                </a:solidFill>
              </a:rPr>
              <a:t> 如何使用</a:t>
            </a:r>
            <a:r>
              <a:rPr lang="en-US" altLang="zh-TW" b="1" dirty="0" smtClean="0">
                <a:solidFill>
                  <a:srgbClr val="FF0000"/>
                </a:solidFill>
              </a:rPr>
              <a:t>?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3059832" y="1203598"/>
            <a:ext cx="4590510" cy="576064"/>
          </a:xfrm>
        </p:spPr>
        <p:txBody>
          <a:bodyPr>
            <a:noAutofit/>
          </a:bodyPr>
          <a:lstStyle/>
          <a:p>
            <a:r>
              <a:rPr lang="en-US" altLang="zh-TW" sz="2200" b="1" dirty="0"/>
              <a:t>A</a:t>
            </a:r>
            <a:r>
              <a:rPr lang="zh-TW" altLang="en-US" sz="2200" b="1" dirty="0"/>
              <a:t> </a:t>
            </a:r>
            <a:r>
              <a:rPr lang="en-US" altLang="zh-TW" sz="2200" b="1" dirty="0"/>
              <a:t>:</a:t>
            </a:r>
            <a:r>
              <a:rPr lang="zh-TW" altLang="zh-TW" sz="2200" b="1" dirty="0"/>
              <a:t>每個人某種行為發生之後</a:t>
            </a:r>
            <a:endParaRPr lang="en-US" altLang="zh-TW" sz="2200" b="1" dirty="0"/>
          </a:p>
          <a:p>
            <a:r>
              <a:rPr lang="zh-TW" altLang="en-US" sz="2200" b="1" dirty="0"/>
              <a:t>         皆</a:t>
            </a:r>
            <a:r>
              <a:rPr lang="zh-TW" altLang="zh-TW" sz="2200" b="1" dirty="0"/>
              <a:t>會接受到別人的</a:t>
            </a:r>
            <a:r>
              <a:rPr lang="zh-TW" altLang="zh-TW" sz="2200" b="1" dirty="0">
                <a:solidFill>
                  <a:srgbClr val="FF0000"/>
                </a:solidFill>
              </a:rPr>
              <a:t>三種反饋</a:t>
            </a:r>
          </a:p>
        </p:txBody>
      </p:sp>
      <p:sp>
        <p:nvSpPr>
          <p:cNvPr id="12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643818" y="2167598"/>
            <a:ext cx="5128645" cy="576064"/>
          </a:xfrm>
        </p:spPr>
        <p:txBody>
          <a:bodyPr>
            <a:noAutofit/>
          </a:bodyPr>
          <a:lstStyle/>
          <a:p>
            <a:r>
              <a:rPr lang="zh-TW" altLang="en-US" sz="2800" b="1" dirty="0" smtClean="0"/>
              <a:t>零級 </a:t>
            </a:r>
            <a:r>
              <a:rPr lang="en-US" altLang="zh-TW" sz="2800" b="1" dirty="0" smtClean="0"/>
              <a:t>:</a:t>
            </a:r>
            <a:r>
              <a:rPr lang="zh-TW" altLang="en-US" sz="2800" b="1" dirty="0"/>
              <a:t> </a:t>
            </a:r>
            <a:r>
              <a:rPr lang="zh-TW" altLang="en-US" sz="2800" b="1" dirty="0" smtClean="0"/>
              <a:t>認為一切都是應該的  </a:t>
            </a:r>
            <a:endParaRPr lang="zh-TW" altLang="en-US" sz="2800" b="1" dirty="0"/>
          </a:p>
        </p:txBody>
      </p:sp>
      <p:sp>
        <p:nvSpPr>
          <p:cNvPr id="6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789803" y="2902382"/>
            <a:ext cx="5569931" cy="576064"/>
          </a:xfrm>
        </p:spPr>
        <p:txBody>
          <a:bodyPr>
            <a:noAutofit/>
          </a:bodyPr>
          <a:lstStyle/>
          <a:p>
            <a:r>
              <a:rPr lang="zh-TW" altLang="en-US" sz="2800" b="1" dirty="0"/>
              <a:t>一</a:t>
            </a:r>
            <a:r>
              <a:rPr lang="zh-TW" altLang="en-US" sz="2800" b="1" dirty="0" smtClean="0"/>
              <a:t>級 </a:t>
            </a:r>
            <a:r>
              <a:rPr lang="en-US" altLang="zh-TW" sz="2800" b="1" dirty="0" smtClean="0"/>
              <a:t>:</a:t>
            </a:r>
            <a:r>
              <a:rPr lang="zh-TW" altLang="en-US" sz="2800" b="1" dirty="0"/>
              <a:t> </a:t>
            </a:r>
            <a:r>
              <a:rPr lang="zh-TW" altLang="en-US" sz="2800" b="1" dirty="0" smtClean="0"/>
              <a:t>大而</a:t>
            </a:r>
            <a:r>
              <a:rPr lang="zh-TW" altLang="en-US" sz="2800" b="1" dirty="0"/>
              <a:t>化</a:t>
            </a:r>
            <a:r>
              <a:rPr lang="zh-TW" altLang="en-US" sz="2800" b="1" dirty="0" smtClean="0"/>
              <a:t>之的隨意稱讚  </a:t>
            </a:r>
            <a:endParaRPr lang="zh-TW" altLang="en-US" sz="2800" b="1" dirty="0"/>
          </a:p>
        </p:txBody>
      </p:sp>
      <p:sp>
        <p:nvSpPr>
          <p:cNvPr id="8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951821" y="3795887"/>
            <a:ext cx="5569931" cy="969547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二級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3200" b="1" dirty="0">
                <a:solidFill>
                  <a:srgbClr val="FF0000"/>
                </a:solidFill>
              </a:rPr>
              <a:t> 明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確表揚正確的行為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              並告知其代表涵意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47664" y="1977684"/>
            <a:ext cx="7704856" cy="3568167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Line: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提供每月二次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免費線上成長班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的共學交流</a:t>
            </a:r>
            <a:endParaRPr lang="en-US" altLang="zh-TW" sz="2000" b="1" dirty="0" smtClean="0">
              <a:solidFill>
                <a:srgbClr val="0070C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主要讓家長可以透過互相分享、聊天的方式</a:t>
            </a:r>
            <a:endParaRPr lang="en-US" altLang="zh-TW" sz="2000" b="1" dirty="0" smtClean="0">
              <a:solidFill>
                <a:srgbClr val="0070C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讓生活中的親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子關係可以</a:t>
            </a:r>
            <a:r>
              <a:rPr lang="zh-TW" altLang="en-US" sz="2000" b="1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變得</a:t>
            </a:r>
            <a:r>
              <a:rPr lang="zh-TW" altLang="en-US" sz="2000" b="1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更溫暖</a:t>
            </a:r>
            <a:endParaRPr lang="en-US" altLang="zh-TW" sz="2000" b="1" dirty="0" smtClean="0">
              <a:solidFill>
                <a:srgbClr val="0070C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每月第二週、第四週</a:t>
            </a:r>
            <a:r>
              <a:rPr lang="en-US" altLang="zh-TW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(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星期五</a:t>
            </a:r>
            <a:r>
              <a:rPr lang="en-US" altLang="zh-TW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21:30~22:10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上線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關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麥克風即可</a:t>
            </a:r>
            <a:endParaRPr lang="en-US" altLang="zh-TW" sz="2000" b="1" dirty="0">
              <a:solidFill>
                <a:srgbClr val="0070C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TW" sz="1800" b="1" dirty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2738"/>
            <a:ext cx="3960440" cy="2121699"/>
          </a:xfrm>
          <a:prstGeom prst="rect">
            <a:avLst/>
          </a:prstGeom>
        </p:spPr>
      </p:pic>
      <p:pic>
        <p:nvPicPr>
          <p:cNvPr id="5" name="Picture 2" descr="C:\Users\USER\Desktop\line社群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11"/>
            <a:ext cx="2376264" cy="189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31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ctrTitle" idx="4294967295"/>
          </p:nvPr>
        </p:nvSpPr>
        <p:spPr>
          <a:xfrm>
            <a:off x="1259632" y="1"/>
            <a:ext cx="6408712" cy="535781"/>
          </a:xfrm>
        </p:spPr>
        <p:txBody>
          <a:bodyPr anchor="ctr"/>
          <a:lstStyle/>
          <a:p>
            <a:pPr eaLnBrk="1" hangingPunct="1"/>
            <a:r>
              <a:rPr lang="zh-TW" altLang="en-US" sz="2800" b="1" dirty="0" smtClean="0"/>
              <a:t>注意力不足過動症 </a:t>
            </a:r>
            <a:r>
              <a:rPr lang="en-US" altLang="zh-TW" sz="2800" b="1" smtClean="0"/>
              <a:t>(ADHD) </a:t>
            </a:r>
            <a:r>
              <a:rPr lang="zh-TW" altLang="en-US" sz="2800" b="1" smtClean="0"/>
              <a:t>症狀</a:t>
            </a:r>
            <a:r>
              <a:rPr lang="zh-TW" altLang="en-US" sz="2800" b="1" dirty="0" smtClean="0"/>
              <a:t>評估表</a:t>
            </a:r>
            <a:endParaRPr lang="zh-TW" altLang="en-US" sz="2800" b="1" dirty="0"/>
          </a:p>
        </p:txBody>
      </p:sp>
      <p:graphicFrame>
        <p:nvGraphicFramePr>
          <p:cNvPr id="1643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00864"/>
              </p:ext>
            </p:extLst>
          </p:nvPr>
        </p:nvGraphicFramePr>
        <p:xfrm>
          <a:off x="1303735" y="563167"/>
          <a:ext cx="6536532" cy="4477942"/>
        </p:xfrm>
        <a:graphic>
          <a:graphicData uri="http://schemas.openxmlformats.org/drawingml/2006/table">
            <a:tbl>
              <a:tblPr/>
              <a:tblGrid>
                <a:gridCol w="4339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8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79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3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注意力不足症狀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經常出現而且持續超過</a:t>
                      </a: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</a:t>
                      </a: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個月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偶而或很少出現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80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在各方面都常因粗心大意而不停地犯錯，包括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學校功課、生活規範、日常生活等。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9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2. 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在問題還沒問完就急著講出答案。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80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和他交談時，顯的心不在焉，好像根本沒在聽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一樣。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36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4.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常常很誇張的忘記老師或父母交待的事情。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3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5.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組織或規畫能力很差，做事沒有章法。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8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不喜歡持續用腦的事情，寫家庭作業常常拖拖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拉拉。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7.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常常遺失文具、書本、玩具。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8.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很容易因旁邊的聲音、刺激而分心。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9. 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不停的說話、擺動身體、無法等待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排隊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。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0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9672" y="1037811"/>
            <a:ext cx="7632848" cy="4508039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24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《</a:t>
            </a:r>
            <a:r>
              <a:rPr lang="zh-TW" altLang="en-US" sz="24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孩子問題也可諮詢</a:t>
            </a:r>
            <a:r>
              <a:rPr lang="en-US" altLang="zh-TW" sz="24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》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聯絡電話 </a:t>
            </a:r>
            <a:r>
              <a:rPr lang="en-US" altLang="zh-TW" sz="20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:  0931 285 786    (</a:t>
            </a:r>
            <a:r>
              <a:rPr lang="zh-TW" altLang="en-US" sz="20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助教</a:t>
            </a:r>
            <a:r>
              <a:rPr lang="en-US" altLang="zh-TW" sz="20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:</a:t>
            </a:r>
            <a:r>
              <a:rPr lang="zh-TW" altLang="en-US" sz="20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陳老師</a:t>
            </a:r>
            <a:r>
              <a:rPr lang="en-US" altLang="zh-TW" sz="20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臉書</a:t>
            </a:r>
            <a:r>
              <a:rPr lang="en-US" altLang="zh-TW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(</a:t>
            </a:r>
            <a:r>
              <a:rPr lang="zh-TW" altLang="en-US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社團</a:t>
            </a:r>
            <a:r>
              <a:rPr lang="en-US" altLang="zh-TW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) : </a:t>
            </a:r>
            <a:r>
              <a:rPr lang="zh-TW" altLang="en-US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小太陽  身心靈成長學院  </a:t>
            </a:r>
            <a:endParaRPr lang="en-US" altLang="zh-TW" sz="2550" b="1" dirty="0">
              <a:solidFill>
                <a:schemeClr val="tx2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Google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表單</a:t>
            </a:r>
            <a:r>
              <a:rPr lang="en-US" altLang="zh-TW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: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填寫回饋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單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。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加</a:t>
            </a:r>
            <a:r>
              <a:rPr lang="zh-TW" altLang="en-US" sz="2400" b="1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社團、提問題、抽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光碟</a:t>
            </a:r>
            <a:endParaRPr lang="en-US" altLang="zh-TW" sz="2400" b="1" dirty="0" smtClean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                      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分享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心得或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給演講老師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的一句話</a:t>
            </a:r>
            <a:endParaRPr lang="en-US" altLang="zh-TW" sz="2400" b="1" dirty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74" y="1"/>
            <a:ext cx="3294687" cy="1851669"/>
          </a:xfrm>
          <a:prstGeom prst="rect">
            <a:avLst/>
          </a:prstGeom>
        </p:spPr>
      </p:pic>
      <p:pic>
        <p:nvPicPr>
          <p:cNvPr id="1026" name="Picture 2" descr="未提供相片說明。">
            <a:extLst>
              <a:ext uri="{FF2B5EF4-FFF2-40B4-BE49-F238E27FC236}">
                <a16:creationId xmlns="" xmlns:a16="http://schemas.microsoft.com/office/drawing/2014/main" id="{28F44B2D-D369-41EF-B5AC-BA847588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74042"/>
            <a:ext cx="1611797" cy="107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北勢國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23478"/>
            <a:ext cx="18998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3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11560" y="771550"/>
            <a:ext cx="8064896" cy="381642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bg1"/>
                </a:solidFill>
              </a:rPr>
              <a:t>前言</a:t>
            </a:r>
            <a:r>
              <a:rPr lang="zh-TW" altLang="zh-TW" sz="3600" b="1" dirty="0" smtClean="0">
                <a:solidFill>
                  <a:schemeClr val="bg1"/>
                </a:solidFill>
              </a:rPr>
              <a:t> </a:t>
            </a:r>
            <a:endParaRPr lang="en-US" altLang="zh-TW" sz="3600" b="1" dirty="0" smtClean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bg1"/>
                </a:solidFill>
              </a:rPr>
              <a:t>    </a:t>
            </a:r>
            <a:r>
              <a:rPr lang="zh-TW" altLang="zh-TW" sz="2800" dirty="0" smtClean="0">
                <a:solidFill>
                  <a:schemeClr val="bg1"/>
                </a:solidFill>
              </a:rPr>
              <a:t>小</a:t>
            </a:r>
            <a:r>
              <a:rPr lang="zh-TW" altLang="zh-TW" sz="2800" dirty="0">
                <a:solidFill>
                  <a:schemeClr val="bg1"/>
                </a:solidFill>
              </a:rPr>
              <a:t>孩如果能自動又自律</a:t>
            </a:r>
            <a:r>
              <a:rPr lang="zh-TW" altLang="zh-TW" sz="2800" dirty="0" smtClean="0">
                <a:solidFill>
                  <a:schemeClr val="bg1"/>
                </a:solidFill>
              </a:rPr>
              <a:t>，</a:t>
            </a:r>
            <a:r>
              <a:rPr lang="zh-TW" altLang="en-US" sz="2800" dirty="0" smtClean="0">
                <a:solidFill>
                  <a:schemeClr val="bg1"/>
                </a:solidFill>
              </a:rPr>
              <a:t>絕對</a:t>
            </a:r>
            <a:r>
              <a:rPr lang="zh-TW" altLang="zh-TW" sz="2800" dirty="0" smtClean="0">
                <a:solidFill>
                  <a:schemeClr val="bg1"/>
                </a:solidFill>
              </a:rPr>
              <a:t>是</a:t>
            </a:r>
            <a:r>
              <a:rPr lang="zh-TW" altLang="zh-TW" sz="2800" dirty="0">
                <a:solidFill>
                  <a:schemeClr val="bg1"/>
                </a:solidFill>
              </a:rPr>
              <a:t>培養卓越人格特質</a:t>
            </a:r>
            <a:r>
              <a:rPr lang="zh-TW" altLang="zh-TW" sz="2800" dirty="0" smtClean="0">
                <a:solidFill>
                  <a:schemeClr val="bg1"/>
                </a:solidFill>
              </a:rPr>
              <a:t>的關鍵，同時</a:t>
            </a:r>
            <a:r>
              <a:rPr lang="zh-TW" altLang="en-US" sz="2800" dirty="0" smtClean="0">
                <a:solidFill>
                  <a:schemeClr val="bg1"/>
                </a:solidFill>
              </a:rPr>
              <a:t>能</a:t>
            </a:r>
            <a:r>
              <a:rPr lang="zh-TW" altLang="zh-TW" sz="2800" dirty="0" smtClean="0">
                <a:solidFill>
                  <a:schemeClr val="bg1"/>
                </a:solidFill>
              </a:rPr>
              <a:t>讓父母省去</a:t>
            </a:r>
            <a:r>
              <a:rPr lang="zh-TW" altLang="zh-TW" sz="2800" dirty="0">
                <a:solidFill>
                  <a:schemeClr val="bg1"/>
                </a:solidFill>
              </a:rPr>
              <a:t>很多</a:t>
            </a:r>
            <a:r>
              <a:rPr lang="zh-TW" altLang="zh-TW" sz="2800" dirty="0" smtClean="0">
                <a:solidFill>
                  <a:schemeClr val="bg1"/>
                </a:solidFill>
              </a:rPr>
              <a:t>時間提醒</a:t>
            </a:r>
            <a:r>
              <a:rPr lang="zh-TW" altLang="en-US" sz="2800" dirty="0" smtClean="0">
                <a:solidFill>
                  <a:schemeClr val="bg1"/>
                </a:solidFill>
              </a:rPr>
              <a:t>和</a:t>
            </a:r>
            <a:r>
              <a:rPr lang="zh-TW" altLang="zh-TW" sz="2800" dirty="0" smtClean="0">
                <a:solidFill>
                  <a:schemeClr val="bg1"/>
                </a:solidFill>
              </a:rPr>
              <a:t>叮嚀，親</a:t>
            </a:r>
            <a:r>
              <a:rPr lang="zh-TW" altLang="zh-TW" sz="2800" dirty="0">
                <a:solidFill>
                  <a:schemeClr val="bg1"/>
                </a:solidFill>
              </a:rPr>
              <a:t>子關係</a:t>
            </a:r>
            <a:r>
              <a:rPr lang="zh-TW" altLang="zh-TW" sz="2800" dirty="0" smtClean="0">
                <a:solidFill>
                  <a:schemeClr val="bg1"/>
                </a:solidFill>
              </a:rPr>
              <a:t>自然</a:t>
            </a:r>
            <a:r>
              <a:rPr lang="zh-TW" altLang="en-US" sz="2800" dirty="0" smtClean="0">
                <a:solidFill>
                  <a:schemeClr val="bg1"/>
                </a:solidFill>
              </a:rPr>
              <a:t>更</a:t>
            </a:r>
            <a:r>
              <a:rPr lang="zh-TW" altLang="zh-TW" sz="2800" dirty="0" smtClean="0">
                <a:solidFill>
                  <a:schemeClr val="bg1"/>
                </a:solidFill>
              </a:rPr>
              <a:t>好。</a:t>
            </a:r>
            <a:endParaRPr lang="en-US" altLang="zh-TW" sz="28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bg1"/>
                </a:solidFill>
              </a:rPr>
              <a:t>台灣最年輕世桌賽國手</a:t>
            </a:r>
            <a:r>
              <a:rPr lang="en-US" altLang="zh-TW" sz="2800" dirty="0" smtClean="0">
                <a:solidFill>
                  <a:schemeClr val="bg1"/>
                </a:solidFill>
              </a:rPr>
              <a:t>:</a:t>
            </a:r>
            <a:r>
              <a:rPr lang="zh-TW" altLang="en-US" sz="2800" dirty="0" smtClean="0">
                <a:solidFill>
                  <a:srgbClr val="FFFF00"/>
                </a:solidFill>
              </a:rPr>
              <a:t>林昀儒</a:t>
            </a:r>
            <a:r>
              <a:rPr lang="en-US" altLang="zh-TW" sz="2800" dirty="0" smtClean="0">
                <a:solidFill>
                  <a:srgbClr val="FFFF00"/>
                </a:solidFill>
              </a:rPr>
              <a:t>(</a:t>
            </a:r>
            <a:r>
              <a:rPr lang="zh-TW" altLang="en-US" sz="2800" dirty="0" smtClean="0">
                <a:solidFill>
                  <a:srgbClr val="FFFF00"/>
                </a:solidFill>
              </a:rPr>
              <a:t>世排第</a:t>
            </a:r>
            <a:r>
              <a:rPr lang="en-US" altLang="zh-TW" sz="2800" dirty="0" smtClean="0">
                <a:solidFill>
                  <a:srgbClr val="FFFF00"/>
                </a:solidFill>
              </a:rPr>
              <a:t>7</a:t>
            </a:r>
            <a:r>
              <a:rPr lang="zh-TW" altLang="en-US" sz="2800" dirty="0" smtClean="0">
                <a:solidFill>
                  <a:srgbClr val="FFFF00"/>
                </a:solidFill>
              </a:rPr>
              <a:t>名</a:t>
            </a:r>
            <a:r>
              <a:rPr lang="en-US" altLang="zh-TW" sz="2800" dirty="0" smtClean="0">
                <a:solidFill>
                  <a:srgbClr val="FFFF00"/>
                </a:solidFill>
              </a:rPr>
              <a:t>)</a:t>
            </a:r>
            <a:r>
              <a:rPr lang="en-US" altLang="zh-TW" sz="2400" dirty="0" smtClean="0">
                <a:solidFill>
                  <a:srgbClr val="FFFF00"/>
                </a:solidFill>
              </a:rPr>
              <a:t>2020/4</a:t>
            </a:r>
            <a:r>
              <a:rPr lang="zh-TW" altLang="en-US" sz="2400" dirty="0" smtClean="0">
                <a:solidFill>
                  <a:srgbClr val="FFFF00"/>
                </a:solidFill>
              </a:rPr>
              <a:t>月</a:t>
            </a:r>
            <a:endParaRPr lang="en-US" altLang="zh-TW" sz="2400" dirty="0" smtClean="0">
              <a:solidFill>
                <a:srgbClr val="FFFF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bg1"/>
                </a:solidFill>
              </a:rPr>
              <a:t>找到自己</a:t>
            </a:r>
            <a:r>
              <a:rPr lang="zh-TW" altLang="en-US" sz="2800" dirty="0" smtClean="0">
                <a:solidFill>
                  <a:srgbClr val="FFFF00"/>
                </a:solidFill>
              </a:rPr>
              <a:t>想要的</a:t>
            </a:r>
            <a:r>
              <a:rPr lang="zh-TW" altLang="en-US" sz="2800" dirty="0" smtClean="0">
                <a:solidFill>
                  <a:schemeClr val="bg1"/>
                </a:solidFill>
              </a:rPr>
              <a:t>和</a:t>
            </a:r>
            <a:r>
              <a:rPr lang="zh-TW" altLang="en-US" sz="2800" dirty="0" smtClean="0">
                <a:solidFill>
                  <a:srgbClr val="FFFF00"/>
                </a:solidFill>
              </a:rPr>
              <a:t>成就感</a:t>
            </a:r>
            <a:r>
              <a:rPr lang="zh-TW" altLang="en-US" sz="2800" dirty="0" smtClean="0">
                <a:solidFill>
                  <a:schemeClr val="bg1"/>
                </a:solidFill>
              </a:rPr>
              <a:t>，就能給自己滿滿的動力和自律，當然父母的</a:t>
            </a:r>
            <a:r>
              <a:rPr lang="zh-TW" altLang="en-US" sz="2800" dirty="0" smtClean="0">
                <a:solidFill>
                  <a:srgbClr val="FFFF00"/>
                </a:solidFill>
              </a:rPr>
              <a:t>鼓勵</a:t>
            </a:r>
            <a:r>
              <a:rPr lang="zh-TW" altLang="en-US" sz="2800" dirty="0" smtClean="0">
                <a:solidFill>
                  <a:schemeClr val="bg1"/>
                </a:solidFill>
              </a:rPr>
              <a:t>與</a:t>
            </a:r>
            <a:r>
              <a:rPr lang="zh-TW" altLang="en-US" sz="2800" dirty="0" smtClean="0">
                <a:solidFill>
                  <a:srgbClr val="FFFF00"/>
                </a:solidFill>
              </a:rPr>
              <a:t>陪伴</a:t>
            </a:r>
            <a:r>
              <a:rPr lang="zh-TW" altLang="en-US" sz="2800" dirty="0" smtClean="0">
                <a:solidFill>
                  <a:schemeClr val="bg1"/>
                </a:solidFill>
              </a:rPr>
              <a:t>非常重要。</a:t>
            </a:r>
            <a:endParaRPr lang="zh-TW" altLang="zh-TW" sz="28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043608" y="555526"/>
            <a:ext cx="7200800" cy="381642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</a:rPr>
              <a:t>問題</a:t>
            </a:r>
            <a:r>
              <a:rPr lang="zh-TW" altLang="en-US" b="1" dirty="0">
                <a:solidFill>
                  <a:schemeClr val="bg1"/>
                </a:solidFill>
              </a:rPr>
              <a:t>探討</a:t>
            </a:r>
            <a:r>
              <a:rPr lang="zh-TW" altLang="zh-TW" b="1" dirty="0" smtClean="0">
                <a:solidFill>
                  <a:schemeClr val="bg1"/>
                </a:solidFill>
              </a:rPr>
              <a:t> 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  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Q1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如</a:t>
            </a:r>
            <a:r>
              <a:rPr lang="zh-TW" altLang="zh-TW" sz="2800" b="1" dirty="0">
                <a:solidFill>
                  <a:schemeClr val="bg1"/>
                </a:solidFill>
              </a:rPr>
              <a:t>何從生活相處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中</a:t>
            </a:r>
            <a:endParaRPr lang="en-US" altLang="zh-TW" sz="28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</a:rPr>
              <a:t>           </a:t>
            </a:r>
            <a:r>
              <a:rPr lang="zh-TW" altLang="zh-TW" sz="2800" b="1" dirty="0">
                <a:solidFill>
                  <a:schemeClr val="bg1"/>
                </a:solidFill>
              </a:rPr>
              <a:t>自然教會小孩自動自發的好習慣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   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Q2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 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如</a:t>
            </a:r>
            <a:r>
              <a:rPr lang="zh-TW" altLang="zh-TW" sz="2800" b="1" dirty="0">
                <a:solidFill>
                  <a:schemeClr val="bg1"/>
                </a:solidFill>
              </a:rPr>
              <a:t>何把握機會教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育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        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教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導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小孩</a:t>
            </a:r>
            <a:r>
              <a:rPr lang="zh-TW" altLang="zh-TW" sz="2800" b="1" dirty="0">
                <a:solidFill>
                  <a:schemeClr val="bg1"/>
                </a:solidFill>
              </a:rPr>
              <a:t>控制自己，養成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自律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好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習慣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?</a:t>
            </a:r>
            <a:endParaRPr lang="zh-TW" altLang="zh-TW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自律四守則</a:t>
            </a:r>
            <a:r>
              <a:rPr lang="en-US" altLang="zh-TW" dirty="0" smtClean="0"/>
              <a:t>—</a:t>
            </a:r>
            <a:r>
              <a:rPr lang="zh-TW" altLang="en-US" dirty="0" smtClean="0">
                <a:solidFill>
                  <a:srgbClr val="FF0000"/>
                </a:solidFill>
              </a:rPr>
              <a:t>棉、自、教、動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39752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6074" y="1510551"/>
            <a:ext cx="2678014" cy="869666"/>
            <a:chOff x="1301836" y="3239647"/>
            <a:chExt cx="1925416" cy="1060471"/>
          </a:xfrm>
        </p:grpSpPr>
        <p:sp>
          <p:nvSpPr>
            <p:cNvPr id="7" name="TextBox 6"/>
            <p:cNvSpPr txBox="1"/>
            <p:nvPr/>
          </p:nvSpPr>
          <p:spPr>
            <a:xfrm>
              <a:off x="1301836" y="3239647"/>
              <a:ext cx="1925416" cy="5254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en-US" sz="2200" b="1" dirty="0" smtClean="0">
                  <a:solidFill>
                    <a:srgbClr val="FF0000"/>
                  </a:solidFill>
                  <a:cs typeface="Arial" pitchFamily="34" charset="0"/>
                </a:rPr>
                <a:t>先學會等待及忍</a:t>
              </a:r>
              <a:r>
                <a:rPr lang="zh-TW" altLang="en-US" sz="2200" b="1" dirty="0">
                  <a:solidFill>
                    <a:srgbClr val="FF0000"/>
                  </a:solidFill>
                  <a:cs typeface="Arial" pitchFamily="34" charset="0"/>
                </a:rPr>
                <a:t>耐</a:t>
              </a:r>
              <a:endParaRPr lang="ko-KR" altLang="en-US" sz="2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38466" y="3812224"/>
              <a:ext cx="1200612" cy="4878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zh-TW" sz="2000" b="1" dirty="0"/>
                <a:t>棉花糖實驗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5"/>
          <p:cNvSpPr txBox="1"/>
          <p:nvPr/>
        </p:nvSpPr>
        <p:spPr>
          <a:xfrm>
            <a:off x="5644506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79080" y="1239849"/>
            <a:ext cx="2593826" cy="1502870"/>
            <a:chOff x="1062658" y="3794741"/>
            <a:chExt cx="1864887" cy="1502870"/>
          </a:xfrm>
        </p:grpSpPr>
        <p:sp>
          <p:nvSpPr>
            <p:cNvPr id="11" name="TextBox 10"/>
            <p:cNvSpPr txBox="1"/>
            <p:nvPr/>
          </p:nvSpPr>
          <p:spPr>
            <a:xfrm>
              <a:off x="1199353" y="3794741"/>
              <a:ext cx="172819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zh-TW" sz="2200" b="1" dirty="0">
                  <a:solidFill>
                    <a:srgbClr val="FF6600"/>
                  </a:solidFill>
                </a:rPr>
                <a:t>自律三大層面</a:t>
              </a:r>
              <a:endParaRPr lang="ko-KR" altLang="en-US" sz="2200" b="1" dirty="0">
                <a:solidFill>
                  <a:srgbClr val="FF6600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2658" y="4007321"/>
              <a:ext cx="1728192" cy="12902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zh-TW" sz="1400" b="1" dirty="0"/>
                <a:t> </a:t>
              </a:r>
              <a:r>
                <a:rPr lang="en-US" altLang="zh-TW" b="1" dirty="0"/>
                <a:t>(1)</a:t>
              </a:r>
              <a:r>
                <a:rPr lang="zh-TW" altLang="zh-TW" b="1" dirty="0"/>
                <a:t>生活上自理與獨立 </a:t>
              </a:r>
              <a:endParaRPr lang="en-US" altLang="zh-TW" b="1" dirty="0" smtClean="0"/>
            </a:p>
            <a:p>
              <a:pPr>
                <a:lnSpc>
                  <a:spcPct val="150000"/>
                </a:lnSpc>
              </a:pPr>
              <a:r>
                <a:rPr lang="zh-TW" altLang="en-US" b="1" dirty="0"/>
                <a:t> </a:t>
              </a:r>
              <a:r>
                <a:rPr lang="en-US" altLang="zh-TW" b="1" dirty="0" smtClean="0"/>
                <a:t>(</a:t>
              </a:r>
              <a:r>
                <a:rPr lang="en-US" altLang="zh-TW" b="1" dirty="0"/>
                <a:t>2)</a:t>
              </a:r>
              <a:r>
                <a:rPr lang="zh-TW" altLang="zh-TW" b="1" dirty="0"/>
                <a:t>情緒的自律能力 </a:t>
              </a:r>
              <a:endParaRPr lang="en-US" altLang="zh-TW" b="1" dirty="0" smtClean="0"/>
            </a:p>
            <a:p>
              <a:pPr>
                <a:lnSpc>
                  <a:spcPct val="150000"/>
                </a:lnSpc>
              </a:pPr>
              <a:r>
                <a:rPr lang="zh-TW" altLang="en-US" b="1" dirty="0"/>
                <a:t> </a:t>
              </a:r>
              <a:r>
                <a:rPr lang="en-US" altLang="zh-TW" b="1" dirty="0" smtClean="0"/>
                <a:t>(</a:t>
              </a:r>
              <a:r>
                <a:rPr lang="en-US" altLang="zh-TW" b="1" dirty="0"/>
                <a:t>3)</a:t>
              </a:r>
              <a:r>
                <a:rPr lang="zh-TW" altLang="zh-TW" b="1" dirty="0"/>
                <a:t>同理心的建立</a:t>
              </a:r>
            </a:p>
          </p:txBody>
        </p:sp>
      </p:grpSp>
      <p:sp>
        <p:nvSpPr>
          <p:cNvPr id="13" name="TextBox 5"/>
          <p:cNvSpPr txBox="1"/>
          <p:nvPr/>
        </p:nvSpPr>
        <p:spPr>
          <a:xfrm>
            <a:off x="2339752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74326" y="3059216"/>
            <a:ext cx="2403700" cy="1591755"/>
            <a:chOff x="1062658" y="3924459"/>
            <a:chExt cx="1728192" cy="1591755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24459"/>
              <a:ext cx="172819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en-US" sz="2200" b="1" dirty="0">
                  <a:solidFill>
                    <a:srgbClr val="00B050"/>
                  </a:solidFill>
                </a:rPr>
                <a:t> </a:t>
              </a:r>
              <a:r>
                <a:rPr lang="zh-TW" altLang="en-US" sz="2200" b="1" dirty="0" smtClean="0">
                  <a:solidFill>
                    <a:srgbClr val="00B050"/>
                  </a:solidFill>
                </a:rPr>
                <a:t>  教養小秘訣</a:t>
              </a:r>
              <a:endParaRPr lang="zh-TW" altLang="zh-TW" sz="2200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25924"/>
              <a:ext cx="1728192" cy="12902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Tx/>
                <a:buAutoNum type="arabicParenBoth"/>
              </a:pPr>
              <a:r>
                <a:rPr lang="zh-TW" altLang="zh-TW" b="1" dirty="0" smtClean="0"/>
                <a:t>一</a:t>
              </a:r>
              <a:r>
                <a:rPr lang="zh-TW" altLang="zh-TW" b="1" dirty="0"/>
                <a:t>次做好一件</a:t>
              </a:r>
              <a:r>
                <a:rPr lang="zh-TW" altLang="zh-TW" b="1" dirty="0" smtClean="0"/>
                <a:t>事</a:t>
              </a:r>
              <a:endParaRPr lang="en-US" altLang="zh-TW" b="1" dirty="0" smtClean="0"/>
            </a:p>
            <a:p>
              <a:pPr marL="342900" indent="-342900">
                <a:lnSpc>
                  <a:spcPct val="150000"/>
                </a:lnSpc>
                <a:buFontTx/>
                <a:buAutoNum type="arabicParenBoth"/>
              </a:pPr>
              <a:r>
                <a:rPr lang="zh-TW" altLang="zh-TW" b="1" dirty="0" smtClean="0"/>
                <a:t>自</a:t>
              </a:r>
              <a:r>
                <a:rPr lang="zh-TW" altLang="zh-TW" b="1" dirty="0"/>
                <a:t>然後果的負</a:t>
              </a:r>
              <a:r>
                <a:rPr lang="zh-TW" altLang="zh-TW" b="1" dirty="0" smtClean="0"/>
                <a:t>責</a:t>
              </a:r>
              <a:endParaRPr lang="en-US" altLang="zh-TW" b="1" dirty="0" smtClean="0"/>
            </a:p>
            <a:p>
              <a:pPr marL="342900" indent="-342900">
                <a:lnSpc>
                  <a:spcPct val="150000"/>
                </a:lnSpc>
                <a:buFontTx/>
                <a:buAutoNum type="arabicParenBoth"/>
              </a:pPr>
              <a:r>
                <a:rPr lang="zh-TW" altLang="en-US" b="1" dirty="0"/>
                <a:t>停看聽 教養法</a:t>
              </a:r>
              <a:r>
                <a:rPr lang="zh-TW" altLang="en-US" b="1" dirty="0" smtClean="0"/>
                <a:t>則</a:t>
              </a:r>
              <a:endParaRPr lang="en-US" altLang="zh-TW" b="1" dirty="0"/>
            </a:p>
          </p:txBody>
        </p:sp>
      </p:grpSp>
      <p:sp>
        <p:nvSpPr>
          <p:cNvPr id="17" name="TextBox 5"/>
          <p:cNvSpPr txBox="1"/>
          <p:nvPr/>
        </p:nvSpPr>
        <p:spPr>
          <a:xfrm>
            <a:off x="5644506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4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69206" y="3111232"/>
            <a:ext cx="2403700" cy="1394090"/>
            <a:chOff x="1062658" y="3816581"/>
            <a:chExt cx="1728192" cy="1394090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816581"/>
              <a:ext cx="1728192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0070C0"/>
                  </a:solidFill>
                </a:rPr>
                <a:t>動</a:t>
              </a:r>
              <a:r>
                <a:rPr lang="zh-TW" altLang="en-US" sz="2000" b="1" dirty="0">
                  <a:solidFill>
                    <a:srgbClr val="0070C0"/>
                  </a:solidFill>
                </a:rPr>
                <a:t>動</a:t>
              </a:r>
              <a:r>
                <a:rPr lang="zh-TW" altLang="en-US" sz="2000" b="1" dirty="0" smtClean="0">
                  <a:solidFill>
                    <a:srgbClr val="0070C0"/>
                  </a:solidFill>
                </a:rPr>
                <a:t>大</a:t>
              </a:r>
              <a:r>
                <a:rPr lang="zh-TW" altLang="en-US" sz="2000" b="1" dirty="0">
                  <a:solidFill>
                    <a:srgbClr val="0070C0"/>
                  </a:solidFill>
                </a:rPr>
                <a:t>腦</a:t>
              </a:r>
              <a:endParaRPr lang="en-US" altLang="zh-TW" sz="2000" b="1" dirty="0" smtClean="0">
                <a:solidFill>
                  <a:srgbClr val="0070C0"/>
                </a:solidFill>
              </a:endParaRPr>
            </a:p>
            <a:p>
              <a:r>
                <a:rPr lang="zh-TW" altLang="en-US" sz="2000" b="1" dirty="0">
                  <a:solidFill>
                    <a:srgbClr val="0070C0"/>
                  </a:solidFill>
                </a:rPr>
                <a:t> </a:t>
              </a:r>
              <a:r>
                <a:rPr lang="zh-TW" altLang="en-US" sz="2000" b="1" dirty="0" smtClean="0">
                  <a:solidFill>
                    <a:srgbClr val="0070C0"/>
                  </a:solidFill>
                </a:rPr>
                <a:t>輕鬆開</a:t>
              </a:r>
              <a:r>
                <a:rPr lang="zh-TW" altLang="en-US" sz="2000" b="1" dirty="0">
                  <a:solidFill>
                    <a:srgbClr val="0070C0"/>
                  </a:solidFill>
                </a:rPr>
                <a:t>啟</a:t>
              </a:r>
              <a:r>
                <a:rPr lang="zh-TW" altLang="zh-TW" sz="2000" b="1" dirty="0" smtClean="0">
                  <a:solidFill>
                    <a:srgbClr val="0070C0"/>
                  </a:solidFill>
                </a:rPr>
                <a:t>自</a:t>
              </a:r>
              <a:r>
                <a:rPr lang="zh-TW" altLang="zh-TW" sz="2000" b="1" dirty="0">
                  <a:solidFill>
                    <a:srgbClr val="0070C0"/>
                  </a:solidFill>
                </a:rPr>
                <a:t>律系統</a:t>
              </a:r>
              <a:endParaRPr lang="ko-KR" altLang="en-US" sz="20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658" y="4422827"/>
              <a:ext cx="1728192" cy="7878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600" b="1" dirty="0" smtClean="0">
                  <a:cs typeface="Arial" pitchFamily="34" charset="0"/>
                </a:rPr>
                <a:t>了解大腦運用方式</a:t>
              </a:r>
              <a:endParaRPr lang="en-US" altLang="zh-TW" sz="1600" b="1" dirty="0" smtClean="0"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600" b="1" dirty="0" smtClean="0">
                  <a:cs typeface="Arial" pitchFamily="34" charset="0"/>
                </a:rPr>
                <a:t>腦科學遊戲體</a:t>
              </a:r>
              <a:r>
                <a:rPr lang="zh-TW" altLang="en-US" sz="1600" b="1" dirty="0">
                  <a:cs typeface="Arial" pitchFamily="34" charset="0"/>
                </a:rPr>
                <a:t>驗</a:t>
              </a:r>
              <a:endParaRPr lang="en-US" altLang="ko-KR" sz="16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5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2065249"/>
            <a:ext cx="5183560" cy="998406"/>
          </a:xfrm>
        </p:spPr>
        <p:txBody>
          <a:bodyPr/>
          <a:lstStyle/>
          <a:p>
            <a:pPr lvl="0"/>
            <a:r>
              <a:rPr lang="zh-TW" altLang="zh-TW" sz="2400" b="1" dirty="0"/>
              <a:t>自律比智</a:t>
            </a:r>
            <a:r>
              <a:rPr lang="zh-TW" altLang="zh-TW" sz="2400" b="1" dirty="0" smtClean="0"/>
              <a:t>商</a:t>
            </a:r>
            <a:endParaRPr lang="en-US" altLang="zh-TW" sz="2400" b="1" dirty="0" smtClean="0"/>
          </a:p>
          <a:p>
            <a:pPr lvl="0"/>
            <a:r>
              <a:rPr lang="zh-TW" altLang="en-US" sz="2400" b="1" dirty="0"/>
              <a:t> </a:t>
            </a:r>
            <a:r>
              <a:rPr lang="zh-TW" altLang="en-US" sz="2400" b="1" dirty="0" smtClean="0"/>
              <a:t>    </a:t>
            </a:r>
            <a:r>
              <a:rPr lang="zh-TW" altLang="zh-TW" sz="2400" b="1" dirty="0" smtClean="0"/>
              <a:t>更</a:t>
            </a:r>
            <a:r>
              <a:rPr lang="zh-TW" altLang="zh-TW" sz="2400" b="1" dirty="0"/>
              <a:t>能反應</a:t>
            </a:r>
            <a:r>
              <a:rPr lang="zh-TW" altLang="zh-TW" sz="2400" b="1" dirty="0" smtClean="0"/>
              <a:t>在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學</a:t>
            </a:r>
            <a:r>
              <a:rPr lang="zh-TW" altLang="zh-TW" sz="2400" b="1" dirty="0">
                <a:solidFill>
                  <a:srgbClr val="FF0000"/>
                </a:solidFill>
              </a:rPr>
              <a:t>業和生活上</a:t>
            </a:r>
            <a:r>
              <a:rPr lang="zh-TW" altLang="zh-TW" sz="2400" dirty="0">
                <a:solidFill>
                  <a:srgbClr val="FF0000"/>
                </a:solidFill>
              </a:rPr>
              <a:t> 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lvl="0"/>
            <a:r>
              <a:rPr lang="zh-TW" altLang="en-US" sz="2400" b="1" dirty="0" smtClean="0"/>
              <a:t>                          實證篇 </a:t>
            </a:r>
            <a:r>
              <a:rPr lang="en-US" altLang="zh-TW" sz="2400" b="1" dirty="0" smtClean="0"/>
              <a:t>– </a:t>
            </a:r>
            <a:r>
              <a:rPr lang="zh-TW" altLang="zh-TW" sz="2400" b="1" dirty="0" smtClean="0"/>
              <a:t>棉</a:t>
            </a:r>
            <a:r>
              <a:rPr lang="zh-TW" altLang="zh-TW" sz="2400" b="1" dirty="0"/>
              <a:t>花糖實</a:t>
            </a:r>
            <a:r>
              <a:rPr lang="zh-TW" altLang="zh-TW" sz="2400" b="1" dirty="0" smtClean="0"/>
              <a:t>驗</a:t>
            </a:r>
            <a:endParaRPr lang="zh-TW" altLang="zh-TW" sz="2400" dirty="0"/>
          </a:p>
        </p:txBody>
      </p:sp>
      <p:sp>
        <p:nvSpPr>
          <p:cNvPr id="8" name="Rounded Rectangle 20">
            <a:extLst>
              <a:ext uri="{FF2B5EF4-FFF2-40B4-BE49-F238E27FC236}">
                <a16:creationId xmlns:a16="http://schemas.microsoft.com/office/drawing/2014/main" xmlns="" id="{F1F01D83-DF2C-4C33-99F4-74C45D282024}"/>
              </a:ext>
            </a:extLst>
          </p:cNvPr>
          <p:cNvSpPr>
            <a:spLocks noChangeAspect="1"/>
          </p:cNvSpPr>
          <p:nvPr/>
        </p:nvSpPr>
        <p:spPr>
          <a:xfrm rot="2160000">
            <a:off x="1596367" y="2128618"/>
            <a:ext cx="1017851" cy="986467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TW" altLang="zh-TW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棉</a:t>
            </a:r>
            <a:r>
              <a:rPr lang="zh-TW" altLang="zh-TW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花糖實</a:t>
            </a:r>
            <a:r>
              <a:rPr lang="zh-TW" altLang="zh-TW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驗</a:t>
            </a:r>
            <a:r>
              <a:rPr lang="zh-TW" altLang="en-US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故事</a:t>
            </a:r>
            <a:endParaRPr lang="en-US" altLang="zh-TW" b="1" kern="100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solidFill>
                  <a:srgbClr val="FF0000"/>
                </a:solidFill>
              </a:rPr>
              <a:t>證明</a:t>
            </a:r>
            <a:r>
              <a:rPr lang="zh-TW" altLang="zh-TW" sz="2400" dirty="0" smtClean="0">
                <a:solidFill>
                  <a:srgbClr val="FF0000"/>
                </a:solidFill>
              </a:rPr>
              <a:t>自</a:t>
            </a:r>
            <a:r>
              <a:rPr lang="zh-TW" altLang="zh-TW" sz="2400" dirty="0">
                <a:solidFill>
                  <a:srgbClr val="FF0000"/>
                </a:solidFill>
              </a:rPr>
              <a:t>律比智商更能反應在學業和生活上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43808" y="326463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美國史丹佛大學有個非常知名的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實驗</a:t>
            </a:r>
            <a:endParaRPr lang="en-US" altLang="zh-TW" kern="100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証明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人能控制自己，未來將更有機會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得到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更高的成就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能夠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等待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的人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，自然在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過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程中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有更多機會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習</a:t>
            </a: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觀察及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執行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計畫。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09" y="1317449"/>
            <a:ext cx="3596630" cy="19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32D71D0F-5A17-43E6-A707-C7AD7BEA7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7624" y="1964303"/>
            <a:ext cx="6858000" cy="54006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</a:rPr>
              <a:t>自律三大層面</a:t>
            </a:r>
            <a:endParaRPr lang="zh-TW" alt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文字版面配置區 1">
            <a:extLst>
              <a:ext uri="{FF2B5EF4-FFF2-40B4-BE49-F238E27FC236}">
                <a16:creationId xmlns:a16="http://schemas.microsoft.com/office/drawing/2014/main" xmlns="" id="{A4562822-FEE1-4EDC-A98E-69EA9EB68932}"/>
              </a:ext>
            </a:extLst>
          </p:cNvPr>
          <p:cNvSpPr txBox="1">
            <a:spLocks/>
          </p:cNvSpPr>
          <p:nvPr/>
        </p:nvSpPr>
        <p:spPr>
          <a:xfrm>
            <a:off x="1979712" y="1248844"/>
            <a:ext cx="6858000" cy="57606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700" b="1" dirty="0"/>
              <a:t>觀念</a:t>
            </a:r>
            <a:r>
              <a:rPr lang="zh-TW" altLang="en-US" sz="2700" b="1" dirty="0" smtClean="0"/>
              <a:t>篇</a:t>
            </a:r>
            <a:endParaRPr lang="zh-TW" altLang="en-US" sz="2700" b="1" dirty="0"/>
          </a:p>
        </p:txBody>
      </p:sp>
      <p:sp>
        <p:nvSpPr>
          <p:cNvPr id="6" name="矩形 5"/>
          <p:cNvSpPr/>
          <p:nvPr/>
        </p:nvSpPr>
        <p:spPr>
          <a:xfrm>
            <a:off x="3563888" y="254852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>
                <a:solidFill>
                  <a:schemeClr val="bg1"/>
                </a:solidFill>
              </a:rPr>
              <a:t>(1)</a:t>
            </a:r>
            <a:r>
              <a:rPr lang="zh-TW" altLang="en-US" b="1" dirty="0">
                <a:solidFill>
                  <a:schemeClr val="bg1"/>
                </a:solidFill>
              </a:rPr>
              <a:t> 生活上自理與獨立</a:t>
            </a:r>
            <a:endParaRPr lang="zh-TW" altLang="zh-TW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9872" y="293179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(2)</a:t>
            </a:r>
            <a:r>
              <a:rPr lang="zh-TW" altLang="en-US" b="1" dirty="0">
                <a:solidFill>
                  <a:schemeClr val="bg1"/>
                </a:solidFill>
              </a:rPr>
              <a:t> 情緒的自律能力</a:t>
            </a:r>
            <a:endParaRPr lang="zh-TW" altLang="zh-TW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3848" y="331506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(3)</a:t>
            </a:r>
            <a:r>
              <a:rPr lang="zh-TW" altLang="en-US" b="1" dirty="0">
                <a:solidFill>
                  <a:schemeClr val="bg1"/>
                </a:solidFill>
              </a:rPr>
              <a:t>同理心的建立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426169"/>
            <a:ext cx="7452320" cy="576064"/>
          </a:xfrm>
        </p:spPr>
        <p:txBody>
          <a:bodyPr/>
          <a:lstStyle/>
          <a:p>
            <a:pPr algn="ctr"/>
            <a:r>
              <a:rPr lang="zh-TW" altLang="en-US" sz="2800" b="1" dirty="0"/>
              <a:t> </a:t>
            </a:r>
            <a:r>
              <a:rPr lang="en-US" altLang="zh-TW" sz="2800" b="1" dirty="0"/>
              <a:t>(1)</a:t>
            </a:r>
            <a:r>
              <a:rPr lang="zh-TW" altLang="en-US" sz="2800" b="1" dirty="0"/>
              <a:t> 生活上自理與獨立</a:t>
            </a:r>
          </a:p>
        </p:txBody>
      </p:sp>
      <p:sp>
        <p:nvSpPr>
          <p:cNvPr id="4" name="矩形 3"/>
          <p:cNvSpPr/>
          <p:nvPr/>
        </p:nvSpPr>
        <p:spPr>
          <a:xfrm>
            <a:off x="3131840" y="3389174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zh-TW" b="1" dirty="0"/>
              <a:t>現代父母因為生得少，很多事都幫孩子完成，孩子們也鮮少做家事</a:t>
            </a:r>
            <a:r>
              <a:rPr lang="en-US" altLang="zh-TW" b="1" dirty="0"/>
              <a:t>(</a:t>
            </a:r>
            <a:r>
              <a:rPr lang="zh-TW" altLang="zh-TW" b="1" dirty="0">
                <a:solidFill>
                  <a:srgbClr val="FF0000"/>
                </a:solidFill>
              </a:rPr>
              <a:t>只要把功課顧好即可</a:t>
            </a:r>
            <a:r>
              <a:rPr lang="en-US" altLang="zh-TW" b="1" dirty="0"/>
              <a:t>)</a:t>
            </a:r>
            <a:r>
              <a:rPr lang="zh-TW" altLang="zh-TW" b="1" dirty="0"/>
              <a:t>，無法養成自理的能力，對未來會有很大的影響。</a:t>
            </a:r>
            <a:r>
              <a:rPr lang="en-US" altLang="zh-TW" b="1" dirty="0"/>
              <a:t>	 </a:t>
            </a:r>
            <a:endParaRPr lang="zh-TW" altLang="zh-TW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41" y="1132351"/>
            <a:ext cx="2999566" cy="19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1396</Words>
  <Application>Microsoft Office PowerPoint</Application>
  <PresentationFormat>如螢幕大小 (16:9)</PresentationFormat>
  <Paragraphs>153</Paragraphs>
  <Slides>25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25</vt:i4>
      </vt:variant>
    </vt:vector>
  </HeadingPairs>
  <TitlesOfParts>
    <vt:vector size="28" baseType="lpstr"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注意力不足過動症 (ADHD) 症狀評估表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193</cp:revision>
  <dcterms:created xsi:type="dcterms:W3CDTF">2016-12-05T23:26:54Z</dcterms:created>
  <dcterms:modified xsi:type="dcterms:W3CDTF">2021-10-15T06:44:27Z</dcterms:modified>
</cp:coreProperties>
</file>